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  <p:sldMasterId id="2147483865" r:id="rId2"/>
    <p:sldMasterId id="2147483877" r:id="rId3"/>
    <p:sldMasterId id="2147483889" r:id="rId4"/>
    <p:sldMasterId id="2147483905" r:id="rId5"/>
    <p:sldMasterId id="2147483920" r:id="rId6"/>
  </p:sldMasterIdLst>
  <p:notesMasterIdLst>
    <p:notesMasterId r:id="rId36"/>
  </p:notesMasterIdLst>
  <p:handoutMasterIdLst>
    <p:handoutMasterId r:id="rId37"/>
  </p:handoutMasterIdLst>
  <p:sldIdLst>
    <p:sldId id="338" r:id="rId7"/>
    <p:sldId id="296" r:id="rId8"/>
    <p:sldId id="297" r:id="rId9"/>
    <p:sldId id="340" r:id="rId10"/>
    <p:sldId id="341" r:id="rId11"/>
    <p:sldId id="342" r:id="rId12"/>
    <p:sldId id="339" r:id="rId13"/>
    <p:sldId id="343" r:id="rId14"/>
    <p:sldId id="344" r:id="rId15"/>
    <p:sldId id="347" r:id="rId16"/>
    <p:sldId id="350" r:id="rId17"/>
    <p:sldId id="353" r:id="rId18"/>
    <p:sldId id="351" r:id="rId19"/>
    <p:sldId id="374" r:id="rId20"/>
    <p:sldId id="352" r:id="rId21"/>
    <p:sldId id="373" r:id="rId22"/>
    <p:sldId id="354" r:id="rId23"/>
    <p:sldId id="365" r:id="rId24"/>
    <p:sldId id="366" r:id="rId25"/>
    <p:sldId id="367" r:id="rId26"/>
    <p:sldId id="368" r:id="rId27"/>
    <p:sldId id="369" r:id="rId28"/>
    <p:sldId id="355" r:id="rId29"/>
    <p:sldId id="361" r:id="rId30"/>
    <p:sldId id="376" r:id="rId31"/>
    <p:sldId id="363" r:id="rId32"/>
    <p:sldId id="370" r:id="rId33"/>
    <p:sldId id="377" r:id="rId34"/>
    <p:sldId id="346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3366CC"/>
    <a:srgbClr val="6699FF"/>
    <a:srgbClr val="091F40"/>
    <a:srgbClr val="793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89" autoAdjust="0"/>
    <p:restoredTop sz="92466" autoAdjust="0"/>
  </p:normalViewPr>
  <p:slideViewPr>
    <p:cSldViewPr>
      <p:cViewPr varScale="1">
        <p:scale>
          <a:sx n="85" d="100"/>
          <a:sy n="85" d="100"/>
        </p:scale>
        <p:origin x="56" y="12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PTDC1\SharedDocs\Legislative\2019%20Legislative%20_\03-05-2019%20LCPR%20Presentation\FOR%202019%20DRAFT%20DATA%20-%2001-10-2018%20-%20Graph%20&amp;%20Data%20-%20GRS%20Estimated%20Proj%20Values%20Updt%20for%2001-12-2018%20LCPR%20Mt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367276129182929E-2"/>
          <c:y val="5.3956923076923076E-2"/>
          <c:w val="0.91486683254753176"/>
          <c:h val="0.9294821562689279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General Plan Before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ymbol val="none"/>
          </c:marker>
          <c:cat>
            <c:strLit>
              <c:ptCount val="30"/>
              <c:pt idx="0">
                <c:v>2018</c:v>
              </c:pt>
              <c:pt idx="1">
                <c:v>2019</c:v>
              </c:pt>
              <c:pt idx="2">
                <c:v>2020</c:v>
              </c:pt>
              <c:pt idx="3">
                <c:v>2021</c:v>
              </c:pt>
              <c:pt idx="4">
                <c:v>2022</c:v>
              </c:pt>
              <c:pt idx="5">
                <c:v>2023</c:v>
              </c:pt>
              <c:pt idx="6">
                <c:v>2024</c:v>
              </c:pt>
              <c:pt idx="7">
                <c:v>2025</c:v>
              </c:pt>
              <c:pt idx="8">
                <c:v>2026</c:v>
              </c:pt>
              <c:pt idx="9">
                <c:v>2027</c:v>
              </c:pt>
              <c:pt idx="10">
                <c:v>2028</c:v>
              </c:pt>
              <c:pt idx="11">
                <c:v>2029</c:v>
              </c:pt>
              <c:pt idx="12">
                <c:v>2030</c:v>
              </c:pt>
              <c:pt idx="13">
                <c:v>2031</c:v>
              </c:pt>
              <c:pt idx="14">
                <c:v>2032</c:v>
              </c:pt>
              <c:pt idx="15">
                <c:v>2033</c:v>
              </c:pt>
              <c:pt idx="16">
                <c:v>2034</c:v>
              </c:pt>
              <c:pt idx="17">
                <c:v>2035</c:v>
              </c:pt>
              <c:pt idx="18">
                <c:v>2036</c:v>
              </c:pt>
              <c:pt idx="19">
                <c:v>2037</c:v>
              </c:pt>
              <c:pt idx="20">
                <c:v>2038</c:v>
              </c:pt>
              <c:pt idx="21">
                <c:v>2039</c:v>
              </c:pt>
              <c:pt idx="22">
                <c:v>2040</c:v>
              </c:pt>
              <c:pt idx="23">
                <c:v>2041</c:v>
              </c:pt>
              <c:pt idx="24">
                <c:v>2042</c:v>
              </c:pt>
              <c:pt idx="25">
                <c:v>2043</c:v>
              </c:pt>
              <c:pt idx="26">
                <c:v>2044</c:v>
              </c:pt>
              <c:pt idx="27">
                <c:v>2045</c:v>
              </c:pt>
              <c:pt idx="28">
                <c:v>2046</c:v>
              </c:pt>
              <c:pt idx="29">
                <c:v>2047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Sheet1!$B$2:$B$33</c:f>
              <c:numCache>
                <c:formatCode>0.00%</c:formatCode>
                <c:ptCount val="30"/>
                <c:pt idx="0">
                  <c:v>0.88190000000000002</c:v>
                </c:pt>
                <c:pt idx="1">
                  <c:v>0.88249999999999995</c:v>
                </c:pt>
                <c:pt idx="2">
                  <c:v>0.88290000000000002</c:v>
                </c:pt>
                <c:pt idx="3">
                  <c:v>0.88319999999999999</c:v>
                </c:pt>
                <c:pt idx="4">
                  <c:v>0.88329999999999997</c:v>
                </c:pt>
                <c:pt idx="5">
                  <c:v>0.88339999999999996</c:v>
                </c:pt>
                <c:pt idx="6">
                  <c:v>0.88329999999999997</c:v>
                </c:pt>
                <c:pt idx="7">
                  <c:v>0.88319999999999999</c:v>
                </c:pt>
                <c:pt idx="8">
                  <c:v>0.8831</c:v>
                </c:pt>
                <c:pt idx="9">
                  <c:v>0.88290000000000002</c:v>
                </c:pt>
                <c:pt idx="10">
                  <c:v>0.88280000000000003</c:v>
                </c:pt>
                <c:pt idx="11">
                  <c:v>0.88260000000000005</c:v>
                </c:pt>
                <c:pt idx="12">
                  <c:v>0.88249999999999995</c:v>
                </c:pt>
                <c:pt idx="13">
                  <c:v>0.88239999999999996</c:v>
                </c:pt>
                <c:pt idx="14">
                  <c:v>0.88239999999999996</c:v>
                </c:pt>
                <c:pt idx="15">
                  <c:v>0.88249999999999995</c:v>
                </c:pt>
                <c:pt idx="16">
                  <c:v>0.88260000000000005</c:v>
                </c:pt>
                <c:pt idx="17">
                  <c:v>0.88290000000000002</c:v>
                </c:pt>
                <c:pt idx="18">
                  <c:v>0.88319999999999999</c:v>
                </c:pt>
                <c:pt idx="19">
                  <c:v>0.88370000000000004</c:v>
                </c:pt>
                <c:pt idx="20">
                  <c:v>0.88419999999999999</c:v>
                </c:pt>
                <c:pt idx="21">
                  <c:v>0.88490000000000002</c:v>
                </c:pt>
                <c:pt idx="22">
                  <c:v>0.88580000000000003</c:v>
                </c:pt>
                <c:pt idx="23">
                  <c:v>0.88670000000000004</c:v>
                </c:pt>
                <c:pt idx="24">
                  <c:v>0.88790000000000002</c:v>
                </c:pt>
                <c:pt idx="25">
                  <c:v>0.8891</c:v>
                </c:pt>
                <c:pt idx="26">
                  <c:v>0.89049999999999996</c:v>
                </c:pt>
                <c:pt idx="27">
                  <c:v>0.89200000000000002</c:v>
                </c:pt>
                <c:pt idx="28">
                  <c:v>0.89370000000000005</c:v>
                </c:pt>
                <c:pt idx="29">
                  <c:v>0.89549999999999996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B8-405E-BD28-9EB587076632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General Plan After</c:v>
                </c:pt>
              </c:strCache>
            </c:strRef>
          </c:tx>
          <c:spPr>
            <a:ln w="63500" cmpd="sng">
              <a:solidFill>
                <a:srgbClr val="0069A6"/>
              </a:solidFill>
              <a:prstDash val="sysDot"/>
            </a:ln>
          </c:spPr>
          <c:marker>
            <c:symbol val="none"/>
          </c:marker>
          <c:cat>
            <c:numRef>
              <c:f>Sheet1!$A$2:$A$58</c:f>
              <c:numCache>
                <c:formatCode>General</c:formatCode>
                <c:ptCount val="5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</c:numCache>
            </c:numRef>
          </c:cat>
          <c:val>
            <c:numRef>
              <c:f>Sheet1!$C$2:$C$33</c:f>
              <c:numCache>
                <c:formatCode>0.00%</c:formatCode>
                <c:ptCount val="30"/>
                <c:pt idx="0">
                  <c:v>0.90559999999999996</c:v>
                </c:pt>
                <c:pt idx="1">
                  <c:v>0.90890000000000004</c:v>
                </c:pt>
                <c:pt idx="2">
                  <c:v>0.91339999999999999</c:v>
                </c:pt>
                <c:pt idx="3">
                  <c:v>0.91820000000000002</c:v>
                </c:pt>
                <c:pt idx="4">
                  <c:v>0.92300000000000004</c:v>
                </c:pt>
                <c:pt idx="5">
                  <c:v>0.92810000000000004</c:v>
                </c:pt>
                <c:pt idx="6">
                  <c:v>0.93340000000000001</c:v>
                </c:pt>
                <c:pt idx="7">
                  <c:v>0.93899999999999995</c:v>
                </c:pt>
                <c:pt idx="8">
                  <c:v>0.94489999999999996</c:v>
                </c:pt>
                <c:pt idx="9">
                  <c:v>0.95120000000000005</c:v>
                </c:pt>
                <c:pt idx="10">
                  <c:v>0.95779999999999998</c:v>
                </c:pt>
                <c:pt idx="11">
                  <c:v>0.96489999999999998</c:v>
                </c:pt>
                <c:pt idx="12">
                  <c:v>0.97250000000000003</c:v>
                </c:pt>
                <c:pt idx="13">
                  <c:v>0.98050000000000004</c:v>
                </c:pt>
                <c:pt idx="14">
                  <c:v>0.98899999999999999</c:v>
                </c:pt>
                <c:pt idx="15">
                  <c:v>0.99809999999999999</c:v>
                </c:pt>
                <c:pt idx="16">
                  <c:v>1.0077</c:v>
                </c:pt>
                <c:pt idx="17">
                  <c:v>1.0179</c:v>
                </c:pt>
                <c:pt idx="18">
                  <c:v>1.0286999999999999</c:v>
                </c:pt>
                <c:pt idx="19">
                  <c:v>1.04</c:v>
                </c:pt>
                <c:pt idx="20">
                  <c:v>1.052</c:v>
                </c:pt>
                <c:pt idx="21">
                  <c:v>1.0646</c:v>
                </c:pt>
                <c:pt idx="22">
                  <c:v>1.0778000000000001</c:v>
                </c:pt>
                <c:pt idx="23">
                  <c:v>1.0915999999999999</c:v>
                </c:pt>
                <c:pt idx="24">
                  <c:v>1.1059000000000001</c:v>
                </c:pt>
                <c:pt idx="25">
                  <c:v>1.1209</c:v>
                </c:pt>
                <c:pt idx="26">
                  <c:v>1.1365000000000001</c:v>
                </c:pt>
                <c:pt idx="27">
                  <c:v>1.1526000000000001</c:v>
                </c:pt>
                <c:pt idx="28">
                  <c:v>1.1694</c:v>
                </c:pt>
                <c:pt idx="29">
                  <c:v>1.1867000000000001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C8-4C03-8C27-B3A6E9C98C1F}"/>
            </c:ext>
          </c:extLst>
        </c:ser>
        <c:ser>
          <c:idx val="6"/>
          <c:order val="2"/>
          <c:tx>
            <c:v>Correctional Before</c:v>
          </c:tx>
          <c:spPr>
            <a:ln w="63500">
              <a:solidFill>
                <a:schemeClr val="accent3"/>
              </a:solidFill>
            </a:ln>
          </c:spPr>
          <c:marker>
            <c:symbol val="none"/>
          </c:marker>
          <c:cat>
            <c:strLit>
              <c:ptCount val="30"/>
              <c:pt idx="0">
                <c:v>2018</c:v>
              </c:pt>
              <c:pt idx="1">
                <c:v>2019</c:v>
              </c:pt>
              <c:pt idx="2">
                <c:v>2020</c:v>
              </c:pt>
              <c:pt idx="3">
                <c:v>2021</c:v>
              </c:pt>
              <c:pt idx="4">
                <c:v>2022</c:v>
              </c:pt>
              <c:pt idx="5">
                <c:v>2023</c:v>
              </c:pt>
              <c:pt idx="6">
                <c:v>2024</c:v>
              </c:pt>
              <c:pt idx="7">
                <c:v>2025</c:v>
              </c:pt>
              <c:pt idx="8">
                <c:v>2026</c:v>
              </c:pt>
              <c:pt idx="9">
                <c:v>2027</c:v>
              </c:pt>
              <c:pt idx="10">
                <c:v>2028</c:v>
              </c:pt>
              <c:pt idx="11">
                <c:v>2029</c:v>
              </c:pt>
              <c:pt idx="12">
                <c:v>2030</c:v>
              </c:pt>
              <c:pt idx="13">
                <c:v>2031</c:v>
              </c:pt>
              <c:pt idx="14">
                <c:v>2032</c:v>
              </c:pt>
              <c:pt idx="15">
                <c:v>2033</c:v>
              </c:pt>
              <c:pt idx="16">
                <c:v>2034</c:v>
              </c:pt>
              <c:pt idx="17">
                <c:v>2035</c:v>
              </c:pt>
              <c:pt idx="18">
                <c:v>2036</c:v>
              </c:pt>
              <c:pt idx="19">
                <c:v>2037</c:v>
              </c:pt>
              <c:pt idx="20">
                <c:v>2038</c:v>
              </c:pt>
              <c:pt idx="21">
                <c:v>2039</c:v>
              </c:pt>
              <c:pt idx="22">
                <c:v>2040</c:v>
              </c:pt>
              <c:pt idx="23">
                <c:v>2041</c:v>
              </c:pt>
              <c:pt idx="24">
                <c:v>2042</c:v>
              </c:pt>
              <c:pt idx="25">
                <c:v>2043</c:v>
              </c:pt>
              <c:pt idx="26">
                <c:v>2044</c:v>
              </c:pt>
              <c:pt idx="27">
                <c:v>2045</c:v>
              </c:pt>
              <c:pt idx="28">
                <c:v>2046</c:v>
              </c:pt>
              <c:pt idx="29">
                <c:v>2047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Sheet1!$D$2:$D$31</c:f>
              <c:numCache>
                <c:formatCode>0.00%</c:formatCode>
                <c:ptCount val="30"/>
                <c:pt idx="0">
                  <c:v>0.74450000000000005</c:v>
                </c:pt>
                <c:pt idx="1">
                  <c:v>0.74890000000000001</c:v>
                </c:pt>
                <c:pt idx="2">
                  <c:v>0.75319999999999998</c:v>
                </c:pt>
                <c:pt idx="3">
                  <c:v>0.75719999999999998</c:v>
                </c:pt>
                <c:pt idx="4">
                  <c:v>0.76090000000000002</c:v>
                </c:pt>
                <c:pt idx="5">
                  <c:v>0.76439999999999997</c:v>
                </c:pt>
                <c:pt idx="6">
                  <c:v>0.76759999999999995</c:v>
                </c:pt>
                <c:pt idx="7">
                  <c:v>0.77059999999999995</c:v>
                </c:pt>
                <c:pt idx="8">
                  <c:v>0.77329999999999999</c:v>
                </c:pt>
                <c:pt idx="9">
                  <c:v>0.77580000000000005</c:v>
                </c:pt>
                <c:pt idx="10">
                  <c:v>0.77810000000000001</c:v>
                </c:pt>
                <c:pt idx="11">
                  <c:v>0.7802</c:v>
                </c:pt>
                <c:pt idx="12">
                  <c:v>0.78200000000000003</c:v>
                </c:pt>
                <c:pt idx="13">
                  <c:v>0.78369999999999995</c:v>
                </c:pt>
                <c:pt idx="14">
                  <c:v>0.78520000000000001</c:v>
                </c:pt>
                <c:pt idx="15">
                  <c:v>0.78649999999999998</c:v>
                </c:pt>
                <c:pt idx="16">
                  <c:v>0.78759999999999997</c:v>
                </c:pt>
                <c:pt idx="17">
                  <c:v>0.78859999999999997</c:v>
                </c:pt>
                <c:pt idx="18">
                  <c:v>0.7893</c:v>
                </c:pt>
                <c:pt idx="19">
                  <c:v>0.78979999999999995</c:v>
                </c:pt>
                <c:pt idx="20">
                  <c:v>0.79010000000000002</c:v>
                </c:pt>
                <c:pt idx="21">
                  <c:v>0.79020000000000001</c:v>
                </c:pt>
                <c:pt idx="22">
                  <c:v>0.79010000000000002</c:v>
                </c:pt>
                <c:pt idx="23">
                  <c:v>0.78979999999999995</c:v>
                </c:pt>
                <c:pt idx="24">
                  <c:v>0.7893</c:v>
                </c:pt>
                <c:pt idx="25">
                  <c:v>0.78869999999999996</c:v>
                </c:pt>
                <c:pt idx="26">
                  <c:v>0.78800000000000003</c:v>
                </c:pt>
                <c:pt idx="27">
                  <c:v>0.78710000000000002</c:v>
                </c:pt>
                <c:pt idx="28">
                  <c:v>0.78620000000000001</c:v>
                </c:pt>
                <c:pt idx="29">
                  <c:v>0.78510000000000002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C1-4D79-BC48-16B95D17229C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Correctional Plan After</c:v>
                </c:pt>
              </c:strCache>
            </c:strRef>
          </c:tx>
          <c:spPr>
            <a:ln w="63500">
              <a:solidFill>
                <a:schemeClr val="accent3"/>
              </a:solidFill>
              <a:prstDash val="sysDot"/>
            </a:ln>
          </c:spPr>
          <c:marker>
            <c:symbol val="none"/>
          </c:marker>
          <c:cat>
            <c:strLit>
              <c:ptCount val="30"/>
              <c:pt idx="0">
                <c:v>2018</c:v>
              </c:pt>
              <c:pt idx="1">
                <c:v>2019</c:v>
              </c:pt>
              <c:pt idx="2">
                <c:v>2020</c:v>
              </c:pt>
              <c:pt idx="3">
                <c:v>2021</c:v>
              </c:pt>
              <c:pt idx="4">
                <c:v>2022</c:v>
              </c:pt>
              <c:pt idx="5">
                <c:v>2023</c:v>
              </c:pt>
              <c:pt idx="6">
                <c:v>2024</c:v>
              </c:pt>
              <c:pt idx="7">
                <c:v>2025</c:v>
              </c:pt>
              <c:pt idx="8">
                <c:v>2026</c:v>
              </c:pt>
              <c:pt idx="9">
                <c:v>2027</c:v>
              </c:pt>
              <c:pt idx="10">
                <c:v>2028</c:v>
              </c:pt>
              <c:pt idx="11">
                <c:v>2029</c:v>
              </c:pt>
              <c:pt idx="12">
                <c:v>2030</c:v>
              </c:pt>
              <c:pt idx="13">
                <c:v>2031</c:v>
              </c:pt>
              <c:pt idx="14">
                <c:v>2032</c:v>
              </c:pt>
              <c:pt idx="15">
                <c:v>2033</c:v>
              </c:pt>
              <c:pt idx="16">
                <c:v>2034</c:v>
              </c:pt>
              <c:pt idx="17">
                <c:v>2035</c:v>
              </c:pt>
              <c:pt idx="18">
                <c:v>2036</c:v>
              </c:pt>
              <c:pt idx="19">
                <c:v>2037</c:v>
              </c:pt>
              <c:pt idx="20">
                <c:v>2038</c:v>
              </c:pt>
              <c:pt idx="21">
                <c:v>2039</c:v>
              </c:pt>
              <c:pt idx="22">
                <c:v>2040</c:v>
              </c:pt>
              <c:pt idx="23">
                <c:v>2041</c:v>
              </c:pt>
              <c:pt idx="24">
                <c:v>2042</c:v>
              </c:pt>
              <c:pt idx="25">
                <c:v>2043</c:v>
              </c:pt>
              <c:pt idx="26">
                <c:v>2044</c:v>
              </c:pt>
              <c:pt idx="27">
                <c:v>2045</c:v>
              </c:pt>
              <c:pt idx="28">
                <c:v>2046</c:v>
              </c:pt>
              <c:pt idx="29">
                <c:v>2047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Sheet1!$E$2:$E$33</c:f>
              <c:numCache>
                <c:formatCode>0.00%</c:formatCode>
                <c:ptCount val="30"/>
                <c:pt idx="0">
                  <c:v>0.748</c:v>
                </c:pt>
                <c:pt idx="1">
                  <c:v>0.75570000000000004</c:v>
                </c:pt>
                <c:pt idx="2">
                  <c:v>0.76590000000000003</c:v>
                </c:pt>
                <c:pt idx="3">
                  <c:v>0.77849999999999997</c:v>
                </c:pt>
                <c:pt idx="4">
                  <c:v>0.79349999999999998</c:v>
                </c:pt>
                <c:pt idx="5">
                  <c:v>0.80830000000000002</c:v>
                </c:pt>
                <c:pt idx="6">
                  <c:v>0.82320000000000004</c:v>
                </c:pt>
                <c:pt idx="7">
                  <c:v>0.83799999999999997</c:v>
                </c:pt>
                <c:pt idx="8">
                  <c:v>0.8528</c:v>
                </c:pt>
                <c:pt idx="9">
                  <c:v>0.86770000000000003</c:v>
                </c:pt>
                <c:pt idx="10">
                  <c:v>0.88260000000000005</c:v>
                </c:pt>
                <c:pt idx="11">
                  <c:v>0.89770000000000005</c:v>
                </c:pt>
                <c:pt idx="12">
                  <c:v>0.91290000000000004</c:v>
                </c:pt>
                <c:pt idx="13">
                  <c:v>0.9284</c:v>
                </c:pt>
                <c:pt idx="14">
                  <c:v>0.94399999999999995</c:v>
                </c:pt>
                <c:pt idx="15">
                  <c:v>0.96</c:v>
                </c:pt>
                <c:pt idx="16">
                  <c:v>0.97619999999999996</c:v>
                </c:pt>
                <c:pt idx="17">
                  <c:v>0.99280000000000002</c:v>
                </c:pt>
                <c:pt idx="18">
                  <c:v>1.0098</c:v>
                </c:pt>
                <c:pt idx="19">
                  <c:v>1.0210999999999999</c:v>
                </c:pt>
                <c:pt idx="20">
                  <c:v>1.0327</c:v>
                </c:pt>
                <c:pt idx="21">
                  <c:v>1.0446</c:v>
                </c:pt>
                <c:pt idx="22">
                  <c:v>1.0569999999999999</c:v>
                </c:pt>
                <c:pt idx="23">
                  <c:v>1.0698000000000001</c:v>
                </c:pt>
                <c:pt idx="24">
                  <c:v>1.083</c:v>
                </c:pt>
                <c:pt idx="25">
                  <c:v>1.0968</c:v>
                </c:pt>
                <c:pt idx="26">
                  <c:v>1.1111</c:v>
                </c:pt>
                <c:pt idx="27">
                  <c:v>1.1258999999999999</c:v>
                </c:pt>
                <c:pt idx="28">
                  <c:v>1.1413</c:v>
                </c:pt>
                <c:pt idx="29">
                  <c:v>1.1574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5B8-405E-BD28-9EB587076632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State Patrol Plan Before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Lit>
              <c:ptCount val="30"/>
              <c:pt idx="0">
                <c:v>2018</c:v>
              </c:pt>
              <c:pt idx="1">
                <c:v>2019</c:v>
              </c:pt>
              <c:pt idx="2">
                <c:v>2020</c:v>
              </c:pt>
              <c:pt idx="3">
                <c:v>2021</c:v>
              </c:pt>
              <c:pt idx="4">
                <c:v>2022</c:v>
              </c:pt>
              <c:pt idx="5">
                <c:v>2023</c:v>
              </c:pt>
              <c:pt idx="6">
                <c:v>2024</c:v>
              </c:pt>
              <c:pt idx="7">
                <c:v>2025</c:v>
              </c:pt>
              <c:pt idx="8">
                <c:v>2026</c:v>
              </c:pt>
              <c:pt idx="9">
                <c:v>2027</c:v>
              </c:pt>
              <c:pt idx="10">
                <c:v>2028</c:v>
              </c:pt>
              <c:pt idx="11">
                <c:v>2029</c:v>
              </c:pt>
              <c:pt idx="12">
                <c:v>2030</c:v>
              </c:pt>
              <c:pt idx="13">
                <c:v>2031</c:v>
              </c:pt>
              <c:pt idx="14">
                <c:v>2032</c:v>
              </c:pt>
              <c:pt idx="15">
                <c:v>2033</c:v>
              </c:pt>
              <c:pt idx="16">
                <c:v>2034</c:v>
              </c:pt>
              <c:pt idx="17">
                <c:v>2035</c:v>
              </c:pt>
              <c:pt idx="18">
                <c:v>2036</c:v>
              </c:pt>
              <c:pt idx="19">
                <c:v>2037</c:v>
              </c:pt>
              <c:pt idx="20">
                <c:v>2038</c:v>
              </c:pt>
              <c:pt idx="21">
                <c:v>2039</c:v>
              </c:pt>
              <c:pt idx="22">
                <c:v>2040</c:v>
              </c:pt>
              <c:pt idx="23">
                <c:v>2041</c:v>
              </c:pt>
              <c:pt idx="24">
                <c:v>2042</c:v>
              </c:pt>
              <c:pt idx="25">
                <c:v>2043</c:v>
              </c:pt>
              <c:pt idx="26">
                <c:v>2044</c:v>
              </c:pt>
              <c:pt idx="27">
                <c:v>2045</c:v>
              </c:pt>
              <c:pt idx="28">
                <c:v>2046</c:v>
              </c:pt>
              <c:pt idx="29">
                <c:v>2047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Sheet1!$F$2:$F$33</c:f>
              <c:numCache>
                <c:formatCode>0.00%</c:formatCode>
                <c:ptCount val="30"/>
                <c:pt idx="0">
                  <c:v>0.81</c:v>
                </c:pt>
                <c:pt idx="1">
                  <c:v>0.81340000000000001</c:v>
                </c:pt>
                <c:pt idx="2">
                  <c:v>0.81669999999999998</c:v>
                </c:pt>
                <c:pt idx="3">
                  <c:v>0.82010000000000005</c:v>
                </c:pt>
                <c:pt idx="4">
                  <c:v>0.82350000000000001</c:v>
                </c:pt>
                <c:pt idx="5">
                  <c:v>0.82689999999999997</c:v>
                </c:pt>
                <c:pt idx="6">
                  <c:v>0.83030000000000004</c:v>
                </c:pt>
                <c:pt idx="7">
                  <c:v>0.83379999999999999</c:v>
                </c:pt>
                <c:pt idx="8">
                  <c:v>0.83720000000000006</c:v>
                </c:pt>
                <c:pt idx="9">
                  <c:v>0.8407</c:v>
                </c:pt>
                <c:pt idx="10">
                  <c:v>0.84419999999999995</c:v>
                </c:pt>
                <c:pt idx="11">
                  <c:v>0.84770000000000001</c:v>
                </c:pt>
                <c:pt idx="12">
                  <c:v>0.85119999999999996</c:v>
                </c:pt>
                <c:pt idx="13">
                  <c:v>0.85470000000000002</c:v>
                </c:pt>
                <c:pt idx="14">
                  <c:v>0.85819999999999996</c:v>
                </c:pt>
                <c:pt idx="15">
                  <c:v>0.86180000000000001</c:v>
                </c:pt>
                <c:pt idx="16">
                  <c:v>0.86539999999999995</c:v>
                </c:pt>
                <c:pt idx="17">
                  <c:v>0.86899999999999999</c:v>
                </c:pt>
                <c:pt idx="18">
                  <c:v>0.87250000000000005</c:v>
                </c:pt>
                <c:pt idx="19">
                  <c:v>0.87619999999999998</c:v>
                </c:pt>
                <c:pt idx="20">
                  <c:v>0.87980000000000003</c:v>
                </c:pt>
                <c:pt idx="21">
                  <c:v>0.88339999999999996</c:v>
                </c:pt>
                <c:pt idx="22">
                  <c:v>0.8871</c:v>
                </c:pt>
                <c:pt idx="23">
                  <c:v>0.89080000000000004</c:v>
                </c:pt>
                <c:pt idx="24">
                  <c:v>0.89439999999999997</c:v>
                </c:pt>
                <c:pt idx="25">
                  <c:v>0.89810000000000001</c:v>
                </c:pt>
                <c:pt idx="26">
                  <c:v>0.90190000000000003</c:v>
                </c:pt>
                <c:pt idx="27">
                  <c:v>0.90559999999999996</c:v>
                </c:pt>
                <c:pt idx="28">
                  <c:v>0.9093</c:v>
                </c:pt>
                <c:pt idx="29">
                  <c:v>0.91310000000000002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B8-405E-BD28-9EB587076632}"/>
            </c:ext>
          </c:extLst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State Patrol Plan After</c:v>
                </c:pt>
              </c:strCache>
            </c:strRef>
          </c:tx>
          <c:spPr>
            <a:ln w="63500">
              <a:solidFill>
                <a:srgbClr val="C00000"/>
              </a:solidFill>
              <a:prstDash val="sysDot"/>
            </a:ln>
          </c:spPr>
          <c:marker>
            <c:symbol val="none"/>
          </c:marker>
          <c:cat>
            <c:strLit>
              <c:ptCount val="30"/>
              <c:pt idx="0">
                <c:v>2018</c:v>
              </c:pt>
              <c:pt idx="1">
                <c:v>2019</c:v>
              </c:pt>
              <c:pt idx="2">
                <c:v>2020</c:v>
              </c:pt>
              <c:pt idx="3">
                <c:v>2021</c:v>
              </c:pt>
              <c:pt idx="4">
                <c:v>2022</c:v>
              </c:pt>
              <c:pt idx="5">
                <c:v>2023</c:v>
              </c:pt>
              <c:pt idx="6">
                <c:v>2024</c:v>
              </c:pt>
              <c:pt idx="7">
                <c:v>2025</c:v>
              </c:pt>
              <c:pt idx="8">
                <c:v>2026</c:v>
              </c:pt>
              <c:pt idx="9">
                <c:v>2027</c:v>
              </c:pt>
              <c:pt idx="10">
                <c:v>2028</c:v>
              </c:pt>
              <c:pt idx="11">
                <c:v>2029</c:v>
              </c:pt>
              <c:pt idx="12">
                <c:v>2030</c:v>
              </c:pt>
              <c:pt idx="13">
                <c:v>2031</c:v>
              </c:pt>
              <c:pt idx="14">
                <c:v>2032</c:v>
              </c:pt>
              <c:pt idx="15">
                <c:v>2033</c:v>
              </c:pt>
              <c:pt idx="16">
                <c:v>2034</c:v>
              </c:pt>
              <c:pt idx="17">
                <c:v>2035</c:v>
              </c:pt>
              <c:pt idx="18">
                <c:v>2036</c:v>
              </c:pt>
              <c:pt idx="19">
                <c:v>2037</c:v>
              </c:pt>
              <c:pt idx="20">
                <c:v>2038</c:v>
              </c:pt>
              <c:pt idx="21">
                <c:v>2039</c:v>
              </c:pt>
              <c:pt idx="22">
                <c:v>2040</c:v>
              </c:pt>
              <c:pt idx="23">
                <c:v>2041</c:v>
              </c:pt>
              <c:pt idx="24">
                <c:v>2042</c:v>
              </c:pt>
              <c:pt idx="25">
                <c:v>2043</c:v>
              </c:pt>
              <c:pt idx="26">
                <c:v>2044</c:v>
              </c:pt>
              <c:pt idx="27">
                <c:v>2045</c:v>
              </c:pt>
              <c:pt idx="28">
                <c:v>2046</c:v>
              </c:pt>
              <c:pt idx="29">
                <c:v>2047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Sheet1!$G$2:$G$33</c:f>
              <c:numCache>
                <c:formatCode>0.00%</c:formatCode>
                <c:ptCount val="30"/>
                <c:pt idx="0">
                  <c:v>0.78439999999999999</c:v>
                </c:pt>
                <c:pt idx="1">
                  <c:v>0.78800000000000003</c:v>
                </c:pt>
                <c:pt idx="2">
                  <c:v>0.79349999999999998</c:v>
                </c:pt>
                <c:pt idx="3">
                  <c:v>0.80169999999999997</c:v>
                </c:pt>
                <c:pt idx="4">
                  <c:v>0.81230000000000002</c:v>
                </c:pt>
                <c:pt idx="5">
                  <c:v>0.82350000000000001</c:v>
                </c:pt>
                <c:pt idx="6">
                  <c:v>0.83540000000000003</c:v>
                </c:pt>
                <c:pt idx="7">
                  <c:v>0.8478</c:v>
                </c:pt>
                <c:pt idx="8">
                  <c:v>0.86080000000000001</c:v>
                </c:pt>
                <c:pt idx="9">
                  <c:v>0.87450000000000006</c:v>
                </c:pt>
                <c:pt idx="10">
                  <c:v>0.88870000000000005</c:v>
                </c:pt>
                <c:pt idx="11">
                  <c:v>0.90349999999999997</c:v>
                </c:pt>
                <c:pt idx="12">
                  <c:v>0.91820000000000002</c:v>
                </c:pt>
                <c:pt idx="13">
                  <c:v>0.9335</c:v>
                </c:pt>
                <c:pt idx="14">
                  <c:v>0.94950000000000001</c:v>
                </c:pt>
                <c:pt idx="15">
                  <c:v>0.96609999999999996</c:v>
                </c:pt>
                <c:pt idx="16">
                  <c:v>0.98350000000000004</c:v>
                </c:pt>
                <c:pt idx="17">
                  <c:v>1.0015000000000001</c:v>
                </c:pt>
                <c:pt idx="18">
                  <c:v>1.0141</c:v>
                </c:pt>
                <c:pt idx="19">
                  <c:v>1.0270999999999999</c:v>
                </c:pt>
                <c:pt idx="20">
                  <c:v>1.0407</c:v>
                </c:pt>
                <c:pt idx="21">
                  <c:v>1.0548</c:v>
                </c:pt>
                <c:pt idx="22">
                  <c:v>1.0693999999999999</c:v>
                </c:pt>
                <c:pt idx="23">
                  <c:v>1.0845</c:v>
                </c:pt>
                <c:pt idx="24">
                  <c:v>1.1001000000000001</c:v>
                </c:pt>
                <c:pt idx="25">
                  <c:v>1.1163000000000001</c:v>
                </c:pt>
                <c:pt idx="26">
                  <c:v>1.133</c:v>
                </c:pt>
                <c:pt idx="27">
                  <c:v>1.1504000000000001</c:v>
                </c:pt>
                <c:pt idx="28">
                  <c:v>1.1682999999999999</c:v>
                </c:pt>
                <c:pt idx="29">
                  <c:v>1.1870000000000001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B8-405E-BD28-9EB587076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538304"/>
        <c:axId val="65544192"/>
        <c:extLst>
          <c:ext xmlns:c15="http://schemas.microsoft.com/office/drawing/2012/chart" uri="{02D57815-91ED-43cb-92C2-25804820EDAC}">
            <c15:filteredLine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Judges Before</c:v>
                      </c:pt>
                    </c:strCache>
                  </c:strRef>
                </c:tx>
                <c:spPr>
                  <a:ln w="63500">
                    <a:solidFill>
                      <a:schemeClr val="accent2"/>
                    </a:solidFill>
                  </a:ln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Sheet1!$H$2:$H$33</c15:sqref>
                        </c15:formulaRef>
                      </c:ext>
                    </c:extLst>
                    <c:numCache>
                      <c:formatCode>0.00%</c:formatCode>
                      <c:ptCount val="30"/>
                      <c:pt idx="0">
                        <c:v>0.55610000000000004</c:v>
                      </c:pt>
                      <c:pt idx="1">
                        <c:v>0.56820000000000004</c:v>
                      </c:pt>
                      <c:pt idx="2">
                        <c:v>0.58069999999999999</c:v>
                      </c:pt>
                      <c:pt idx="3">
                        <c:v>0.59330000000000005</c:v>
                      </c:pt>
                      <c:pt idx="4">
                        <c:v>0.60629999999999995</c:v>
                      </c:pt>
                      <c:pt idx="5">
                        <c:v>0.61960000000000004</c:v>
                      </c:pt>
                      <c:pt idx="6">
                        <c:v>0.6331</c:v>
                      </c:pt>
                      <c:pt idx="7">
                        <c:v>0.64700000000000002</c:v>
                      </c:pt>
                      <c:pt idx="8">
                        <c:v>0.66110000000000002</c:v>
                      </c:pt>
                      <c:pt idx="9">
                        <c:v>0.67559999999999998</c:v>
                      </c:pt>
                      <c:pt idx="10">
                        <c:v>0.69030000000000002</c:v>
                      </c:pt>
                      <c:pt idx="11">
                        <c:v>0.70540000000000003</c:v>
                      </c:pt>
                      <c:pt idx="12">
                        <c:v>0.72089999999999999</c:v>
                      </c:pt>
                      <c:pt idx="13">
                        <c:v>0.73660000000000003</c:v>
                      </c:pt>
                      <c:pt idx="14">
                        <c:v>0.75270000000000004</c:v>
                      </c:pt>
                      <c:pt idx="15">
                        <c:v>0.76919999999999999</c:v>
                      </c:pt>
                      <c:pt idx="16">
                        <c:v>0.78600000000000003</c:v>
                      </c:pt>
                      <c:pt idx="17">
                        <c:v>0.80320000000000003</c:v>
                      </c:pt>
                      <c:pt idx="18">
                        <c:v>0.82069999999999999</c:v>
                      </c:pt>
                      <c:pt idx="19">
                        <c:v>0.8387</c:v>
                      </c:pt>
                      <c:pt idx="20">
                        <c:v>0.85699999999999998</c:v>
                      </c:pt>
                      <c:pt idx="21">
                        <c:v>0.87580000000000002</c:v>
                      </c:pt>
                      <c:pt idx="22">
                        <c:v>0.89490000000000003</c:v>
                      </c:pt>
                      <c:pt idx="23">
                        <c:v>0.91449999999999998</c:v>
                      </c:pt>
                      <c:pt idx="24">
                        <c:v>0.9345</c:v>
                      </c:pt>
                      <c:pt idx="25">
                        <c:v>0.95489999999999997</c:v>
                      </c:pt>
                      <c:pt idx="26">
                        <c:v>0.9758</c:v>
                      </c:pt>
                      <c:pt idx="27">
                        <c:v>1.0037</c:v>
                      </c:pt>
                      <c:pt idx="28">
                        <c:v>1.0327999999999999</c:v>
                      </c:pt>
                      <c:pt idx="29">
                        <c:v>1.0632999999999999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D5B8-405E-BD28-9EB587076632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v>Judges After</c:v>
                </c:tx>
                <c:spPr>
                  <a:ln w="63500">
                    <a:prstDash val="sysDot"/>
                  </a:ln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Sheet1!$I$2:$I$31</c15:sqref>
                        </c15:formulaRef>
                      </c:ext>
                    </c:extLst>
                    <c:numCache>
                      <c:formatCode>0.00%</c:formatCode>
                      <c:ptCount val="30"/>
                      <c:pt idx="0">
                        <c:v>0.53380000000000005</c:v>
                      </c:pt>
                      <c:pt idx="1">
                        <c:v>0.54579999999999995</c:v>
                      </c:pt>
                      <c:pt idx="2">
                        <c:v>0.55659999999999998</c:v>
                      </c:pt>
                      <c:pt idx="3">
                        <c:v>0.56669999999999998</c:v>
                      </c:pt>
                      <c:pt idx="4">
                        <c:v>0.57630000000000003</c:v>
                      </c:pt>
                      <c:pt idx="5">
                        <c:v>0.58550000000000002</c:v>
                      </c:pt>
                      <c:pt idx="6">
                        <c:v>0.59419999999999995</c:v>
                      </c:pt>
                      <c:pt idx="7">
                        <c:v>0.60250000000000004</c:v>
                      </c:pt>
                      <c:pt idx="8">
                        <c:v>0.61060000000000003</c:v>
                      </c:pt>
                      <c:pt idx="9">
                        <c:v>0.61870000000000003</c:v>
                      </c:pt>
                      <c:pt idx="10">
                        <c:v>0.62660000000000005</c:v>
                      </c:pt>
                      <c:pt idx="11">
                        <c:v>0.63460000000000005</c:v>
                      </c:pt>
                      <c:pt idx="12">
                        <c:v>0.64249999999999996</c:v>
                      </c:pt>
                      <c:pt idx="13">
                        <c:v>0.65039999999999998</c:v>
                      </c:pt>
                      <c:pt idx="14">
                        <c:v>0.65849999999999997</c:v>
                      </c:pt>
                      <c:pt idx="15">
                        <c:v>0.66669999999999996</c:v>
                      </c:pt>
                      <c:pt idx="16">
                        <c:v>0.67530000000000001</c:v>
                      </c:pt>
                      <c:pt idx="17">
                        <c:v>0.68420000000000003</c:v>
                      </c:pt>
                      <c:pt idx="18">
                        <c:v>0.69350000000000001</c:v>
                      </c:pt>
                      <c:pt idx="19">
                        <c:v>0.70330000000000004</c:v>
                      </c:pt>
                      <c:pt idx="20">
                        <c:v>0.71350000000000002</c:v>
                      </c:pt>
                      <c:pt idx="21">
                        <c:v>0.72440000000000004</c:v>
                      </c:pt>
                      <c:pt idx="22">
                        <c:v>0.73599999999999999</c:v>
                      </c:pt>
                      <c:pt idx="23">
                        <c:v>0.74829999999999997</c:v>
                      </c:pt>
                      <c:pt idx="24">
                        <c:v>0.76139999999999997</c:v>
                      </c:pt>
                      <c:pt idx="25">
                        <c:v>0.77529999999999999</c:v>
                      </c:pt>
                      <c:pt idx="26">
                        <c:v>0.79010000000000002</c:v>
                      </c:pt>
                      <c:pt idx="27">
                        <c:v>0.80569999999999997</c:v>
                      </c:pt>
                      <c:pt idx="28">
                        <c:v>0.82230000000000003</c:v>
                      </c:pt>
                      <c:pt idx="29">
                        <c:v>0.8397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BC1-4D79-BC48-16B95D17229C}"/>
                  </c:ext>
                </c:extLst>
              </c15:ser>
            </c15:filteredLineSeries>
          </c:ext>
        </c:extLst>
      </c:lineChart>
      <c:catAx>
        <c:axId val="6553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400" b="0">
                <a:solidFill>
                  <a:srgbClr val="090304"/>
                </a:solidFill>
              </a:defRPr>
            </a:pPr>
            <a:endParaRPr lang="en-US"/>
          </a:p>
        </c:txPr>
        <c:crossAx val="65544192"/>
        <c:crosses val="autoZero"/>
        <c:auto val="1"/>
        <c:lblAlgn val="ctr"/>
        <c:lblOffset val="100"/>
        <c:tickLblSkip val="4"/>
        <c:noMultiLvlLbl val="0"/>
      </c:catAx>
      <c:valAx>
        <c:axId val="65544192"/>
        <c:scaling>
          <c:orientation val="minMax"/>
          <c:max val="1.2"/>
          <c:min val="0.5"/>
        </c:scaling>
        <c:delete val="0"/>
        <c:axPos val="l"/>
        <c:majorGridlines>
          <c:spPr>
            <a:ln>
              <a:solidFill>
                <a:srgbClr val="090304"/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rgbClr val="090304"/>
                </a:solidFill>
              </a:defRPr>
            </a:pPr>
            <a:endParaRPr lang="en-US"/>
          </a:p>
        </c:txPr>
        <c:crossAx val="65538304"/>
        <c:crosses val="autoZero"/>
        <c:crossBetween val="between"/>
        <c:majorUnit val="0.1"/>
        <c:minorUnit val="0.1"/>
      </c:valAx>
      <c:spPr>
        <a:noFill/>
        <a:ln w="25400">
          <a:solidFill>
            <a:srgbClr val="090304"/>
          </a:solidFill>
        </a:ln>
      </c:spPr>
    </c:plotArea>
    <c:legend>
      <c:legendPos val="b"/>
      <c:layout>
        <c:manualLayout>
          <c:xMode val="edge"/>
          <c:yMode val="edge"/>
          <c:x val="0.45531748508184705"/>
          <c:y val="0.70380946522309706"/>
          <c:w val="0.46325301564808125"/>
          <c:h val="0.2024405347769028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1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367276129182929E-2"/>
          <c:y val="5.3956923076923076E-2"/>
          <c:w val="0.91486683254753176"/>
          <c:h val="0.92948215626892794"/>
        </c:manualLayout>
      </c:layout>
      <c:lineChart>
        <c:grouping val="standard"/>
        <c:varyColors val="0"/>
        <c:ser>
          <c:idx val="5"/>
          <c:order val="6"/>
          <c:tx>
            <c:strRef>
              <c:f>Sheet1!$H$1</c:f>
              <c:strCache>
                <c:ptCount val="1"/>
                <c:pt idx="0">
                  <c:v>Judges Before</c:v>
                </c:pt>
              </c:strCache>
            </c:strRef>
          </c:tx>
          <c:spPr>
            <a:ln w="635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</c:numCache>
            </c:numRef>
          </c:cat>
          <c:val>
            <c:numRef>
              <c:f>Sheet1!$H$2:$H$33</c:f>
              <c:numCache>
                <c:formatCode>0.00%</c:formatCode>
                <c:ptCount val="30"/>
                <c:pt idx="0">
                  <c:v>0.55610000000000004</c:v>
                </c:pt>
                <c:pt idx="1">
                  <c:v>0.56820000000000004</c:v>
                </c:pt>
                <c:pt idx="2">
                  <c:v>0.58069999999999999</c:v>
                </c:pt>
                <c:pt idx="3">
                  <c:v>0.59330000000000005</c:v>
                </c:pt>
                <c:pt idx="4">
                  <c:v>0.60629999999999995</c:v>
                </c:pt>
                <c:pt idx="5">
                  <c:v>0.61960000000000004</c:v>
                </c:pt>
                <c:pt idx="6">
                  <c:v>0.6331</c:v>
                </c:pt>
                <c:pt idx="7">
                  <c:v>0.64700000000000002</c:v>
                </c:pt>
                <c:pt idx="8">
                  <c:v>0.66110000000000002</c:v>
                </c:pt>
                <c:pt idx="9">
                  <c:v>0.67559999999999998</c:v>
                </c:pt>
                <c:pt idx="10">
                  <c:v>0.69030000000000002</c:v>
                </c:pt>
                <c:pt idx="11">
                  <c:v>0.70540000000000003</c:v>
                </c:pt>
                <c:pt idx="12">
                  <c:v>0.72089999999999999</c:v>
                </c:pt>
                <c:pt idx="13">
                  <c:v>0.73660000000000003</c:v>
                </c:pt>
                <c:pt idx="14">
                  <c:v>0.75270000000000004</c:v>
                </c:pt>
                <c:pt idx="15">
                  <c:v>0.76919999999999999</c:v>
                </c:pt>
                <c:pt idx="16">
                  <c:v>0.78600000000000003</c:v>
                </c:pt>
                <c:pt idx="17">
                  <c:v>0.80320000000000003</c:v>
                </c:pt>
                <c:pt idx="18">
                  <c:v>0.82069999999999999</c:v>
                </c:pt>
                <c:pt idx="19">
                  <c:v>0.8387</c:v>
                </c:pt>
                <c:pt idx="20">
                  <c:v>0.85699999999999998</c:v>
                </c:pt>
                <c:pt idx="21">
                  <c:v>0.87580000000000002</c:v>
                </c:pt>
                <c:pt idx="22">
                  <c:v>0.89490000000000003</c:v>
                </c:pt>
                <c:pt idx="23">
                  <c:v>0.91449999999999998</c:v>
                </c:pt>
                <c:pt idx="24">
                  <c:v>0.9345</c:v>
                </c:pt>
                <c:pt idx="25">
                  <c:v>0.95489999999999997</c:v>
                </c:pt>
                <c:pt idx="26">
                  <c:v>0.9758</c:v>
                </c:pt>
                <c:pt idx="27">
                  <c:v>1.0037</c:v>
                </c:pt>
                <c:pt idx="28">
                  <c:v>1.0327999999999999</c:v>
                </c:pt>
                <c:pt idx="29">
                  <c:v>1.0632999999999999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B8-405E-BD28-9EB587076632}"/>
            </c:ext>
          </c:extLst>
        </c:ser>
        <c:ser>
          <c:idx val="7"/>
          <c:order val="7"/>
          <c:tx>
            <c:v>Judges After</c:v>
          </c:tx>
          <c:spPr>
            <a:ln w="63500">
              <a:solidFill>
                <a:schemeClr val="accent2">
                  <a:lumMod val="75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</c:numCache>
            </c:numRef>
          </c:cat>
          <c:val>
            <c:numRef>
              <c:f>Sheet1!$I$2:$I$31</c:f>
              <c:numCache>
                <c:formatCode>0.00%</c:formatCode>
                <c:ptCount val="30"/>
                <c:pt idx="0">
                  <c:v>0.53380000000000005</c:v>
                </c:pt>
                <c:pt idx="1">
                  <c:v>0.54579999999999995</c:v>
                </c:pt>
                <c:pt idx="2">
                  <c:v>0.55659999999999998</c:v>
                </c:pt>
                <c:pt idx="3">
                  <c:v>0.56669999999999998</c:v>
                </c:pt>
                <c:pt idx="4">
                  <c:v>0.57630000000000003</c:v>
                </c:pt>
                <c:pt idx="5">
                  <c:v>0.58550000000000002</c:v>
                </c:pt>
                <c:pt idx="6">
                  <c:v>0.59419999999999995</c:v>
                </c:pt>
                <c:pt idx="7">
                  <c:v>0.60250000000000004</c:v>
                </c:pt>
                <c:pt idx="8">
                  <c:v>0.61060000000000003</c:v>
                </c:pt>
                <c:pt idx="9">
                  <c:v>0.61870000000000003</c:v>
                </c:pt>
                <c:pt idx="10">
                  <c:v>0.62660000000000005</c:v>
                </c:pt>
                <c:pt idx="11">
                  <c:v>0.63460000000000005</c:v>
                </c:pt>
                <c:pt idx="12">
                  <c:v>0.64249999999999996</c:v>
                </c:pt>
                <c:pt idx="13">
                  <c:v>0.65039999999999998</c:v>
                </c:pt>
                <c:pt idx="14">
                  <c:v>0.65849999999999997</c:v>
                </c:pt>
                <c:pt idx="15">
                  <c:v>0.66669999999999996</c:v>
                </c:pt>
                <c:pt idx="16">
                  <c:v>0.67530000000000001</c:v>
                </c:pt>
                <c:pt idx="17">
                  <c:v>0.68420000000000003</c:v>
                </c:pt>
                <c:pt idx="18">
                  <c:v>0.69350000000000001</c:v>
                </c:pt>
                <c:pt idx="19">
                  <c:v>0.70330000000000004</c:v>
                </c:pt>
                <c:pt idx="20">
                  <c:v>0.71350000000000002</c:v>
                </c:pt>
                <c:pt idx="21">
                  <c:v>0.72440000000000004</c:v>
                </c:pt>
                <c:pt idx="22">
                  <c:v>0.73599999999999999</c:v>
                </c:pt>
                <c:pt idx="23">
                  <c:v>0.74829999999999997</c:v>
                </c:pt>
                <c:pt idx="24">
                  <c:v>0.76139999999999997</c:v>
                </c:pt>
                <c:pt idx="25">
                  <c:v>0.77529999999999999</c:v>
                </c:pt>
                <c:pt idx="26">
                  <c:v>0.79010000000000002</c:v>
                </c:pt>
                <c:pt idx="27">
                  <c:v>0.80569999999999997</c:v>
                </c:pt>
                <c:pt idx="28">
                  <c:v>0.82230000000000003</c:v>
                </c:pt>
                <c:pt idx="29">
                  <c:v>0.8397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C1-4D79-BC48-16B95D172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960768"/>
        <c:axId val="8296230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General Plan Before</c:v>
                      </c:pt>
                    </c:strCache>
                  </c:strRef>
                </c:tx>
                <c:spPr>
                  <a:ln w="63500">
                    <a:solidFill>
                      <a:schemeClr val="accent1"/>
                    </a:solidFill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Sheet1!$A$2:$A$31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  <c:pt idx="6">
                        <c:v>2024</c:v>
                      </c:pt>
                      <c:pt idx="7">
                        <c:v>2025</c:v>
                      </c:pt>
                      <c:pt idx="8">
                        <c:v>2026</c:v>
                      </c:pt>
                      <c:pt idx="9">
                        <c:v>2027</c:v>
                      </c:pt>
                      <c:pt idx="10">
                        <c:v>2028</c:v>
                      </c:pt>
                      <c:pt idx="11">
                        <c:v>2029</c:v>
                      </c:pt>
                      <c:pt idx="12">
                        <c:v>2030</c:v>
                      </c:pt>
                      <c:pt idx="13">
                        <c:v>2031</c:v>
                      </c:pt>
                      <c:pt idx="14">
                        <c:v>2032</c:v>
                      </c:pt>
                      <c:pt idx="15">
                        <c:v>2033</c:v>
                      </c:pt>
                      <c:pt idx="16">
                        <c:v>2034</c:v>
                      </c:pt>
                      <c:pt idx="17">
                        <c:v>2035</c:v>
                      </c:pt>
                      <c:pt idx="18">
                        <c:v>2036</c:v>
                      </c:pt>
                      <c:pt idx="19">
                        <c:v>2037</c:v>
                      </c:pt>
                      <c:pt idx="20">
                        <c:v>2038</c:v>
                      </c:pt>
                      <c:pt idx="21">
                        <c:v>2039</c:v>
                      </c:pt>
                      <c:pt idx="22">
                        <c:v>2040</c:v>
                      </c:pt>
                      <c:pt idx="23">
                        <c:v>2041</c:v>
                      </c:pt>
                      <c:pt idx="24">
                        <c:v>2042</c:v>
                      </c:pt>
                      <c:pt idx="25">
                        <c:v>2043</c:v>
                      </c:pt>
                      <c:pt idx="26">
                        <c:v>2044</c:v>
                      </c:pt>
                      <c:pt idx="27">
                        <c:v>2045</c:v>
                      </c:pt>
                      <c:pt idx="28">
                        <c:v>2046</c:v>
                      </c:pt>
                      <c:pt idx="29">
                        <c:v>2047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Sheet1!$B$2:$B$33</c15:sqref>
                        </c15:formulaRef>
                      </c:ext>
                    </c:extLst>
                    <c:numCache>
                      <c:formatCode>0.00%</c:formatCode>
                      <c:ptCount val="30"/>
                      <c:pt idx="0">
                        <c:v>0.88190000000000002</c:v>
                      </c:pt>
                      <c:pt idx="1">
                        <c:v>0.88249999999999995</c:v>
                      </c:pt>
                      <c:pt idx="2">
                        <c:v>0.88290000000000002</c:v>
                      </c:pt>
                      <c:pt idx="3">
                        <c:v>0.88319999999999999</c:v>
                      </c:pt>
                      <c:pt idx="4">
                        <c:v>0.88329999999999997</c:v>
                      </c:pt>
                      <c:pt idx="5">
                        <c:v>0.88339999999999996</c:v>
                      </c:pt>
                      <c:pt idx="6">
                        <c:v>0.88329999999999997</c:v>
                      </c:pt>
                      <c:pt idx="7">
                        <c:v>0.88319999999999999</c:v>
                      </c:pt>
                      <c:pt idx="8">
                        <c:v>0.8831</c:v>
                      </c:pt>
                      <c:pt idx="9">
                        <c:v>0.88290000000000002</c:v>
                      </c:pt>
                      <c:pt idx="10">
                        <c:v>0.88280000000000003</c:v>
                      </c:pt>
                      <c:pt idx="11">
                        <c:v>0.88260000000000005</c:v>
                      </c:pt>
                      <c:pt idx="12">
                        <c:v>0.88249999999999995</c:v>
                      </c:pt>
                      <c:pt idx="13">
                        <c:v>0.88239999999999996</c:v>
                      </c:pt>
                      <c:pt idx="14">
                        <c:v>0.88239999999999996</c:v>
                      </c:pt>
                      <c:pt idx="15">
                        <c:v>0.88249999999999995</c:v>
                      </c:pt>
                      <c:pt idx="16">
                        <c:v>0.88260000000000005</c:v>
                      </c:pt>
                      <c:pt idx="17">
                        <c:v>0.88290000000000002</c:v>
                      </c:pt>
                      <c:pt idx="18">
                        <c:v>0.88319999999999999</c:v>
                      </c:pt>
                      <c:pt idx="19">
                        <c:v>0.88370000000000004</c:v>
                      </c:pt>
                      <c:pt idx="20">
                        <c:v>0.88419999999999999</c:v>
                      </c:pt>
                      <c:pt idx="21">
                        <c:v>0.88490000000000002</c:v>
                      </c:pt>
                      <c:pt idx="22">
                        <c:v>0.88580000000000003</c:v>
                      </c:pt>
                      <c:pt idx="23">
                        <c:v>0.88670000000000004</c:v>
                      </c:pt>
                      <c:pt idx="24">
                        <c:v>0.88790000000000002</c:v>
                      </c:pt>
                      <c:pt idx="25">
                        <c:v>0.8891</c:v>
                      </c:pt>
                      <c:pt idx="26">
                        <c:v>0.89049999999999996</c:v>
                      </c:pt>
                      <c:pt idx="27">
                        <c:v>0.89200000000000002</c:v>
                      </c:pt>
                      <c:pt idx="28">
                        <c:v>0.89370000000000005</c:v>
                      </c:pt>
                      <c:pt idx="29">
                        <c:v>0.89549999999999996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D5B8-405E-BD28-9EB587076632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General Plan After</c:v>
                      </c:pt>
                    </c:strCache>
                  </c:strRef>
                </c:tx>
                <c:spPr>
                  <a:ln w="63500" cmpd="sng">
                    <a:solidFill>
                      <a:srgbClr val="0069A6"/>
                    </a:solidFill>
                    <a:prstDash val="sysDot"/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Sheet1!$A$2:$A$31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  <c:pt idx="6">
                        <c:v>2024</c:v>
                      </c:pt>
                      <c:pt idx="7">
                        <c:v>2025</c:v>
                      </c:pt>
                      <c:pt idx="8">
                        <c:v>2026</c:v>
                      </c:pt>
                      <c:pt idx="9">
                        <c:v>2027</c:v>
                      </c:pt>
                      <c:pt idx="10">
                        <c:v>2028</c:v>
                      </c:pt>
                      <c:pt idx="11">
                        <c:v>2029</c:v>
                      </c:pt>
                      <c:pt idx="12">
                        <c:v>2030</c:v>
                      </c:pt>
                      <c:pt idx="13">
                        <c:v>2031</c:v>
                      </c:pt>
                      <c:pt idx="14">
                        <c:v>2032</c:v>
                      </c:pt>
                      <c:pt idx="15">
                        <c:v>2033</c:v>
                      </c:pt>
                      <c:pt idx="16">
                        <c:v>2034</c:v>
                      </c:pt>
                      <c:pt idx="17">
                        <c:v>2035</c:v>
                      </c:pt>
                      <c:pt idx="18">
                        <c:v>2036</c:v>
                      </c:pt>
                      <c:pt idx="19">
                        <c:v>2037</c:v>
                      </c:pt>
                      <c:pt idx="20">
                        <c:v>2038</c:v>
                      </c:pt>
                      <c:pt idx="21">
                        <c:v>2039</c:v>
                      </c:pt>
                      <c:pt idx="22">
                        <c:v>2040</c:v>
                      </c:pt>
                      <c:pt idx="23">
                        <c:v>2041</c:v>
                      </c:pt>
                      <c:pt idx="24">
                        <c:v>2042</c:v>
                      </c:pt>
                      <c:pt idx="25">
                        <c:v>2043</c:v>
                      </c:pt>
                      <c:pt idx="26">
                        <c:v>2044</c:v>
                      </c:pt>
                      <c:pt idx="27">
                        <c:v>2045</c:v>
                      </c:pt>
                      <c:pt idx="28">
                        <c:v>2046</c:v>
                      </c:pt>
                      <c:pt idx="29">
                        <c:v>2047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Sheet1!$C$2:$C$33</c15:sqref>
                        </c15:formulaRef>
                      </c:ext>
                    </c:extLst>
                    <c:numCache>
                      <c:formatCode>0.00%</c:formatCode>
                      <c:ptCount val="30"/>
                      <c:pt idx="0">
                        <c:v>0.90559999999999996</c:v>
                      </c:pt>
                      <c:pt idx="1">
                        <c:v>0.90890000000000004</c:v>
                      </c:pt>
                      <c:pt idx="2">
                        <c:v>0.91339999999999999</c:v>
                      </c:pt>
                      <c:pt idx="3">
                        <c:v>0.91820000000000002</c:v>
                      </c:pt>
                      <c:pt idx="4">
                        <c:v>0.92300000000000004</c:v>
                      </c:pt>
                      <c:pt idx="5">
                        <c:v>0.92810000000000004</c:v>
                      </c:pt>
                      <c:pt idx="6">
                        <c:v>0.93340000000000001</c:v>
                      </c:pt>
                      <c:pt idx="7">
                        <c:v>0.93899999999999995</c:v>
                      </c:pt>
                      <c:pt idx="8">
                        <c:v>0.94489999999999996</c:v>
                      </c:pt>
                      <c:pt idx="9">
                        <c:v>0.95120000000000005</c:v>
                      </c:pt>
                      <c:pt idx="10">
                        <c:v>0.95779999999999998</c:v>
                      </c:pt>
                      <c:pt idx="11">
                        <c:v>0.96489999999999998</c:v>
                      </c:pt>
                      <c:pt idx="12">
                        <c:v>0.97250000000000003</c:v>
                      </c:pt>
                      <c:pt idx="13">
                        <c:v>0.98050000000000004</c:v>
                      </c:pt>
                      <c:pt idx="14">
                        <c:v>0.98899999999999999</c:v>
                      </c:pt>
                      <c:pt idx="15">
                        <c:v>0.99809999999999999</c:v>
                      </c:pt>
                      <c:pt idx="16">
                        <c:v>1.0077</c:v>
                      </c:pt>
                      <c:pt idx="17">
                        <c:v>1.0179</c:v>
                      </c:pt>
                      <c:pt idx="18">
                        <c:v>1.0286999999999999</c:v>
                      </c:pt>
                      <c:pt idx="19">
                        <c:v>1.04</c:v>
                      </c:pt>
                      <c:pt idx="20">
                        <c:v>1.052</c:v>
                      </c:pt>
                      <c:pt idx="21">
                        <c:v>1.0646</c:v>
                      </c:pt>
                      <c:pt idx="22">
                        <c:v>1.0778000000000001</c:v>
                      </c:pt>
                      <c:pt idx="23">
                        <c:v>1.0915999999999999</c:v>
                      </c:pt>
                      <c:pt idx="24">
                        <c:v>1.1059000000000001</c:v>
                      </c:pt>
                      <c:pt idx="25">
                        <c:v>1.1209</c:v>
                      </c:pt>
                      <c:pt idx="26">
                        <c:v>1.1365000000000001</c:v>
                      </c:pt>
                      <c:pt idx="27">
                        <c:v>1.1526000000000001</c:v>
                      </c:pt>
                      <c:pt idx="28">
                        <c:v>1.1694</c:v>
                      </c:pt>
                      <c:pt idx="29">
                        <c:v>1.1867000000000001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BAC8-4C03-8C27-B3A6E9C98C1F}"/>
                  </c:ext>
                </c:extLst>
              </c15:ser>
            </c15:filteredLineSeries>
            <c15:filteredLineSeries>
              <c15:ser>
                <c:idx val="6"/>
                <c:order val="2"/>
                <c:tx>
                  <c:v>Correctional Before</c:v>
                </c:tx>
                <c:spPr>
                  <a:ln w="63500">
                    <a:solidFill>
                      <a:schemeClr val="accent3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Sheet1!$A$2:$A$31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  <c:pt idx="6">
                        <c:v>2024</c:v>
                      </c:pt>
                      <c:pt idx="7">
                        <c:v>2025</c:v>
                      </c:pt>
                      <c:pt idx="8">
                        <c:v>2026</c:v>
                      </c:pt>
                      <c:pt idx="9">
                        <c:v>2027</c:v>
                      </c:pt>
                      <c:pt idx="10">
                        <c:v>2028</c:v>
                      </c:pt>
                      <c:pt idx="11">
                        <c:v>2029</c:v>
                      </c:pt>
                      <c:pt idx="12">
                        <c:v>2030</c:v>
                      </c:pt>
                      <c:pt idx="13">
                        <c:v>2031</c:v>
                      </c:pt>
                      <c:pt idx="14">
                        <c:v>2032</c:v>
                      </c:pt>
                      <c:pt idx="15">
                        <c:v>2033</c:v>
                      </c:pt>
                      <c:pt idx="16">
                        <c:v>2034</c:v>
                      </c:pt>
                      <c:pt idx="17">
                        <c:v>2035</c:v>
                      </c:pt>
                      <c:pt idx="18">
                        <c:v>2036</c:v>
                      </c:pt>
                      <c:pt idx="19">
                        <c:v>2037</c:v>
                      </c:pt>
                      <c:pt idx="20">
                        <c:v>2038</c:v>
                      </c:pt>
                      <c:pt idx="21">
                        <c:v>2039</c:v>
                      </c:pt>
                      <c:pt idx="22">
                        <c:v>2040</c:v>
                      </c:pt>
                      <c:pt idx="23">
                        <c:v>2041</c:v>
                      </c:pt>
                      <c:pt idx="24">
                        <c:v>2042</c:v>
                      </c:pt>
                      <c:pt idx="25">
                        <c:v>2043</c:v>
                      </c:pt>
                      <c:pt idx="26">
                        <c:v>2044</c:v>
                      </c:pt>
                      <c:pt idx="27">
                        <c:v>2045</c:v>
                      </c:pt>
                      <c:pt idx="28">
                        <c:v>2046</c:v>
                      </c:pt>
                      <c:pt idx="29">
                        <c:v>2047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Sheet1!$D$2:$D$31</c15:sqref>
                        </c15:formulaRef>
                      </c:ext>
                    </c:extLst>
                    <c:numCache>
                      <c:formatCode>0.00%</c:formatCode>
                      <c:ptCount val="30"/>
                      <c:pt idx="0">
                        <c:v>0.74450000000000005</c:v>
                      </c:pt>
                      <c:pt idx="1">
                        <c:v>0.74890000000000001</c:v>
                      </c:pt>
                      <c:pt idx="2">
                        <c:v>0.75319999999999998</c:v>
                      </c:pt>
                      <c:pt idx="3">
                        <c:v>0.75719999999999998</c:v>
                      </c:pt>
                      <c:pt idx="4">
                        <c:v>0.76090000000000002</c:v>
                      </c:pt>
                      <c:pt idx="5">
                        <c:v>0.76439999999999997</c:v>
                      </c:pt>
                      <c:pt idx="6">
                        <c:v>0.76759999999999995</c:v>
                      </c:pt>
                      <c:pt idx="7">
                        <c:v>0.77059999999999995</c:v>
                      </c:pt>
                      <c:pt idx="8">
                        <c:v>0.77329999999999999</c:v>
                      </c:pt>
                      <c:pt idx="9">
                        <c:v>0.77580000000000005</c:v>
                      </c:pt>
                      <c:pt idx="10">
                        <c:v>0.77810000000000001</c:v>
                      </c:pt>
                      <c:pt idx="11">
                        <c:v>0.7802</c:v>
                      </c:pt>
                      <c:pt idx="12">
                        <c:v>0.78200000000000003</c:v>
                      </c:pt>
                      <c:pt idx="13">
                        <c:v>0.78369999999999995</c:v>
                      </c:pt>
                      <c:pt idx="14">
                        <c:v>0.78520000000000001</c:v>
                      </c:pt>
                      <c:pt idx="15">
                        <c:v>0.78649999999999998</c:v>
                      </c:pt>
                      <c:pt idx="16">
                        <c:v>0.78759999999999997</c:v>
                      </c:pt>
                      <c:pt idx="17">
                        <c:v>0.78859999999999997</c:v>
                      </c:pt>
                      <c:pt idx="18">
                        <c:v>0.7893</c:v>
                      </c:pt>
                      <c:pt idx="19">
                        <c:v>0.78979999999999995</c:v>
                      </c:pt>
                      <c:pt idx="20">
                        <c:v>0.79010000000000002</c:v>
                      </c:pt>
                      <c:pt idx="21">
                        <c:v>0.79020000000000001</c:v>
                      </c:pt>
                      <c:pt idx="22">
                        <c:v>0.79010000000000002</c:v>
                      </c:pt>
                      <c:pt idx="23">
                        <c:v>0.78979999999999995</c:v>
                      </c:pt>
                      <c:pt idx="24">
                        <c:v>0.7893</c:v>
                      </c:pt>
                      <c:pt idx="25">
                        <c:v>0.78869999999999996</c:v>
                      </c:pt>
                      <c:pt idx="26">
                        <c:v>0.78800000000000003</c:v>
                      </c:pt>
                      <c:pt idx="27">
                        <c:v>0.78710000000000002</c:v>
                      </c:pt>
                      <c:pt idx="28">
                        <c:v>0.78620000000000001</c:v>
                      </c:pt>
                      <c:pt idx="29">
                        <c:v>0.78510000000000002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6BC1-4D79-BC48-16B95D17229C}"/>
                  </c:ext>
                </c:extLst>
              </c15:ser>
            </c15:filteredLineSeries>
            <c15:filteredLine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Correctional Plan After</c:v>
                      </c:pt>
                    </c:strCache>
                  </c:strRef>
                </c:tx>
                <c:spPr>
                  <a:ln w="63500">
                    <a:solidFill>
                      <a:schemeClr val="accent3"/>
                    </a:solidFill>
                    <a:prstDash val="sysDot"/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Sheet1!$A$2:$A$31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  <c:pt idx="6">
                        <c:v>2024</c:v>
                      </c:pt>
                      <c:pt idx="7">
                        <c:v>2025</c:v>
                      </c:pt>
                      <c:pt idx="8">
                        <c:v>2026</c:v>
                      </c:pt>
                      <c:pt idx="9">
                        <c:v>2027</c:v>
                      </c:pt>
                      <c:pt idx="10">
                        <c:v>2028</c:v>
                      </c:pt>
                      <c:pt idx="11">
                        <c:v>2029</c:v>
                      </c:pt>
                      <c:pt idx="12">
                        <c:v>2030</c:v>
                      </c:pt>
                      <c:pt idx="13">
                        <c:v>2031</c:v>
                      </c:pt>
                      <c:pt idx="14">
                        <c:v>2032</c:v>
                      </c:pt>
                      <c:pt idx="15">
                        <c:v>2033</c:v>
                      </c:pt>
                      <c:pt idx="16">
                        <c:v>2034</c:v>
                      </c:pt>
                      <c:pt idx="17">
                        <c:v>2035</c:v>
                      </c:pt>
                      <c:pt idx="18">
                        <c:v>2036</c:v>
                      </c:pt>
                      <c:pt idx="19">
                        <c:v>2037</c:v>
                      </c:pt>
                      <c:pt idx="20">
                        <c:v>2038</c:v>
                      </c:pt>
                      <c:pt idx="21">
                        <c:v>2039</c:v>
                      </c:pt>
                      <c:pt idx="22">
                        <c:v>2040</c:v>
                      </c:pt>
                      <c:pt idx="23">
                        <c:v>2041</c:v>
                      </c:pt>
                      <c:pt idx="24">
                        <c:v>2042</c:v>
                      </c:pt>
                      <c:pt idx="25">
                        <c:v>2043</c:v>
                      </c:pt>
                      <c:pt idx="26">
                        <c:v>2044</c:v>
                      </c:pt>
                      <c:pt idx="27">
                        <c:v>2045</c:v>
                      </c:pt>
                      <c:pt idx="28">
                        <c:v>2046</c:v>
                      </c:pt>
                      <c:pt idx="29">
                        <c:v>2047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Sheet1!$E$2:$E$33</c15:sqref>
                        </c15:formulaRef>
                      </c:ext>
                    </c:extLst>
                    <c:numCache>
                      <c:formatCode>0.00%</c:formatCode>
                      <c:ptCount val="30"/>
                      <c:pt idx="0">
                        <c:v>0.748</c:v>
                      </c:pt>
                      <c:pt idx="1">
                        <c:v>0.75570000000000004</c:v>
                      </c:pt>
                      <c:pt idx="2">
                        <c:v>0.76590000000000003</c:v>
                      </c:pt>
                      <c:pt idx="3">
                        <c:v>0.77849999999999997</c:v>
                      </c:pt>
                      <c:pt idx="4">
                        <c:v>0.79349999999999998</c:v>
                      </c:pt>
                      <c:pt idx="5">
                        <c:v>0.80830000000000002</c:v>
                      </c:pt>
                      <c:pt idx="6">
                        <c:v>0.82320000000000004</c:v>
                      </c:pt>
                      <c:pt idx="7">
                        <c:v>0.83799999999999997</c:v>
                      </c:pt>
                      <c:pt idx="8">
                        <c:v>0.8528</c:v>
                      </c:pt>
                      <c:pt idx="9">
                        <c:v>0.86770000000000003</c:v>
                      </c:pt>
                      <c:pt idx="10">
                        <c:v>0.88260000000000005</c:v>
                      </c:pt>
                      <c:pt idx="11">
                        <c:v>0.89770000000000005</c:v>
                      </c:pt>
                      <c:pt idx="12">
                        <c:v>0.91290000000000004</c:v>
                      </c:pt>
                      <c:pt idx="13">
                        <c:v>0.9284</c:v>
                      </c:pt>
                      <c:pt idx="14">
                        <c:v>0.94399999999999995</c:v>
                      </c:pt>
                      <c:pt idx="15">
                        <c:v>0.96</c:v>
                      </c:pt>
                      <c:pt idx="16">
                        <c:v>0.97619999999999996</c:v>
                      </c:pt>
                      <c:pt idx="17">
                        <c:v>0.99280000000000002</c:v>
                      </c:pt>
                      <c:pt idx="18">
                        <c:v>1.0098</c:v>
                      </c:pt>
                      <c:pt idx="19">
                        <c:v>1.0210999999999999</c:v>
                      </c:pt>
                      <c:pt idx="20">
                        <c:v>1.0327</c:v>
                      </c:pt>
                      <c:pt idx="21">
                        <c:v>1.0446</c:v>
                      </c:pt>
                      <c:pt idx="22">
                        <c:v>1.0569999999999999</c:v>
                      </c:pt>
                      <c:pt idx="23">
                        <c:v>1.0698000000000001</c:v>
                      </c:pt>
                      <c:pt idx="24">
                        <c:v>1.083</c:v>
                      </c:pt>
                      <c:pt idx="25">
                        <c:v>1.0968</c:v>
                      </c:pt>
                      <c:pt idx="26">
                        <c:v>1.1111</c:v>
                      </c:pt>
                      <c:pt idx="27">
                        <c:v>1.1258999999999999</c:v>
                      </c:pt>
                      <c:pt idx="28">
                        <c:v>1.1413</c:v>
                      </c:pt>
                      <c:pt idx="29">
                        <c:v>1.1574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5B8-405E-BD28-9EB587076632}"/>
                  </c:ext>
                </c:extLst>
              </c15:ser>
            </c15:filteredLineSeries>
            <c15:filteredLine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State Patrol Plan Before</c:v>
                      </c:pt>
                    </c:strCache>
                  </c:strRef>
                </c:tx>
                <c:spPr>
                  <a:ln w="63500">
                    <a:solidFill>
                      <a:srgbClr val="C00000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Sheet1!$A$2:$A$31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  <c:pt idx="6">
                        <c:v>2024</c:v>
                      </c:pt>
                      <c:pt idx="7">
                        <c:v>2025</c:v>
                      </c:pt>
                      <c:pt idx="8">
                        <c:v>2026</c:v>
                      </c:pt>
                      <c:pt idx="9">
                        <c:v>2027</c:v>
                      </c:pt>
                      <c:pt idx="10">
                        <c:v>2028</c:v>
                      </c:pt>
                      <c:pt idx="11">
                        <c:v>2029</c:v>
                      </c:pt>
                      <c:pt idx="12">
                        <c:v>2030</c:v>
                      </c:pt>
                      <c:pt idx="13">
                        <c:v>2031</c:v>
                      </c:pt>
                      <c:pt idx="14">
                        <c:v>2032</c:v>
                      </c:pt>
                      <c:pt idx="15">
                        <c:v>2033</c:v>
                      </c:pt>
                      <c:pt idx="16">
                        <c:v>2034</c:v>
                      </c:pt>
                      <c:pt idx="17">
                        <c:v>2035</c:v>
                      </c:pt>
                      <c:pt idx="18">
                        <c:v>2036</c:v>
                      </c:pt>
                      <c:pt idx="19">
                        <c:v>2037</c:v>
                      </c:pt>
                      <c:pt idx="20">
                        <c:v>2038</c:v>
                      </c:pt>
                      <c:pt idx="21">
                        <c:v>2039</c:v>
                      </c:pt>
                      <c:pt idx="22">
                        <c:v>2040</c:v>
                      </c:pt>
                      <c:pt idx="23">
                        <c:v>2041</c:v>
                      </c:pt>
                      <c:pt idx="24">
                        <c:v>2042</c:v>
                      </c:pt>
                      <c:pt idx="25">
                        <c:v>2043</c:v>
                      </c:pt>
                      <c:pt idx="26">
                        <c:v>2044</c:v>
                      </c:pt>
                      <c:pt idx="27">
                        <c:v>2045</c:v>
                      </c:pt>
                      <c:pt idx="28">
                        <c:v>2046</c:v>
                      </c:pt>
                      <c:pt idx="29">
                        <c:v>2047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Sheet1!$F$2:$F$33</c15:sqref>
                        </c15:formulaRef>
                      </c:ext>
                    </c:extLst>
                    <c:numCache>
                      <c:formatCode>0.00%</c:formatCode>
                      <c:ptCount val="30"/>
                      <c:pt idx="0">
                        <c:v>0.81</c:v>
                      </c:pt>
                      <c:pt idx="1">
                        <c:v>0.81340000000000001</c:v>
                      </c:pt>
                      <c:pt idx="2">
                        <c:v>0.81669999999999998</c:v>
                      </c:pt>
                      <c:pt idx="3">
                        <c:v>0.82010000000000005</c:v>
                      </c:pt>
                      <c:pt idx="4">
                        <c:v>0.82350000000000001</c:v>
                      </c:pt>
                      <c:pt idx="5">
                        <c:v>0.82689999999999997</c:v>
                      </c:pt>
                      <c:pt idx="6">
                        <c:v>0.83030000000000004</c:v>
                      </c:pt>
                      <c:pt idx="7">
                        <c:v>0.83379999999999999</c:v>
                      </c:pt>
                      <c:pt idx="8">
                        <c:v>0.83720000000000006</c:v>
                      </c:pt>
                      <c:pt idx="9">
                        <c:v>0.8407</c:v>
                      </c:pt>
                      <c:pt idx="10">
                        <c:v>0.84419999999999995</c:v>
                      </c:pt>
                      <c:pt idx="11">
                        <c:v>0.84770000000000001</c:v>
                      </c:pt>
                      <c:pt idx="12">
                        <c:v>0.85119999999999996</c:v>
                      </c:pt>
                      <c:pt idx="13">
                        <c:v>0.85470000000000002</c:v>
                      </c:pt>
                      <c:pt idx="14">
                        <c:v>0.85819999999999996</c:v>
                      </c:pt>
                      <c:pt idx="15">
                        <c:v>0.86180000000000001</c:v>
                      </c:pt>
                      <c:pt idx="16">
                        <c:v>0.86539999999999995</c:v>
                      </c:pt>
                      <c:pt idx="17">
                        <c:v>0.86899999999999999</c:v>
                      </c:pt>
                      <c:pt idx="18">
                        <c:v>0.87250000000000005</c:v>
                      </c:pt>
                      <c:pt idx="19">
                        <c:v>0.87619999999999998</c:v>
                      </c:pt>
                      <c:pt idx="20">
                        <c:v>0.87980000000000003</c:v>
                      </c:pt>
                      <c:pt idx="21">
                        <c:v>0.88339999999999996</c:v>
                      </c:pt>
                      <c:pt idx="22">
                        <c:v>0.8871</c:v>
                      </c:pt>
                      <c:pt idx="23">
                        <c:v>0.89080000000000004</c:v>
                      </c:pt>
                      <c:pt idx="24">
                        <c:v>0.89439999999999997</c:v>
                      </c:pt>
                      <c:pt idx="25">
                        <c:v>0.89810000000000001</c:v>
                      </c:pt>
                      <c:pt idx="26">
                        <c:v>0.90190000000000003</c:v>
                      </c:pt>
                      <c:pt idx="27">
                        <c:v>0.90559999999999996</c:v>
                      </c:pt>
                      <c:pt idx="28">
                        <c:v>0.9093</c:v>
                      </c:pt>
                      <c:pt idx="29">
                        <c:v>0.91310000000000002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5B8-405E-BD28-9EB587076632}"/>
                  </c:ext>
                </c:extLst>
              </c15:ser>
            </c15:filteredLineSeries>
            <c15:filteredLine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State Patrol Plan After</c:v>
                      </c:pt>
                    </c:strCache>
                  </c:strRef>
                </c:tx>
                <c:spPr>
                  <a:ln w="63500">
                    <a:solidFill>
                      <a:srgbClr val="C00000"/>
                    </a:solidFill>
                    <a:prstDash val="sysDot"/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Sheet1!$A$2:$A$31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  <c:pt idx="6">
                        <c:v>2024</c:v>
                      </c:pt>
                      <c:pt idx="7">
                        <c:v>2025</c:v>
                      </c:pt>
                      <c:pt idx="8">
                        <c:v>2026</c:v>
                      </c:pt>
                      <c:pt idx="9">
                        <c:v>2027</c:v>
                      </c:pt>
                      <c:pt idx="10">
                        <c:v>2028</c:v>
                      </c:pt>
                      <c:pt idx="11">
                        <c:v>2029</c:v>
                      </c:pt>
                      <c:pt idx="12">
                        <c:v>2030</c:v>
                      </c:pt>
                      <c:pt idx="13">
                        <c:v>2031</c:v>
                      </c:pt>
                      <c:pt idx="14">
                        <c:v>2032</c:v>
                      </c:pt>
                      <c:pt idx="15">
                        <c:v>2033</c:v>
                      </c:pt>
                      <c:pt idx="16">
                        <c:v>2034</c:v>
                      </c:pt>
                      <c:pt idx="17">
                        <c:v>2035</c:v>
                      </c:pt>
                      <c:pt idx="18">
                        <c:v>2036</c:v>
                      </c:pt>
                      <c:pt idx="19">
                        <c:v>2037</c:v>
                      </c:pt>
                      <c:pt idx="20">
                        <c:v>2038</c:v>
                      </c:pt>
                      <c:pt idx="21">
                        <c:v>2039</c:v>
                      </c:pt>
                      <c:pt idx="22">
                        <c:v>2040</c:v>
                      </c:pt>
                      <c:pt idx="23">
                        <c:v>2041</c:v>
                      </c:pt>
                      <c:pt idx="24">
                        <c:v>2042</c:v>
                      </c:pt>
                      <c:pt idx="25">
                        <c:v>2043</c:v>
                      </c:pt>
                      <c:pt idx="26">
                        <c:v>2044</c:v>
                      </c:pt>
                      <c:pt idx="27">
                        <c:v>2045</c:v>
                      </c:pt>
                      <c:pt idx="28">
                        <c:v>2046</c:v>
                      </c:pt>
                      <c:pt idx="29">
                        <c:v>2047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Sheet1!$G$2:$G$33</c15:sqref>
                        </c15:formulaRef>
                      </c:ext>
                    </c:extLst>
                    <c:numCache>
                      <c:formatCode>0.00%</c:formatCode>
                      <c:ptCount val="30"/>
                      <c:pt idx="0">
                        <c:v>0.78439999999999999</c:v>
                      </c:pt>
                      <c:pt idx="1">
                        <c:v>0.78800000000000003</c:v>
                      </c:pt>
                      <c:pt idx="2">
                        <c:v>0.79349999999999998</c:v>
                      </c:pt>
                      <c:pt idx="3">
                        <c:v>0.80169999999999997</c:v>
                      </c:pt>
                      <c:pt idx="4">
                        <c:v>0.81230000000000002</c:v>
                      </c:pt>
                      <c:pt idx="5">
                        <c:v>0.82350000000000001</c:v>
                      </c:pt>
                      <c:pt idx="6">
                        <c:v>0.83540000000000003</c:v>
                      </c:pt>
                      <c:pt idx="7">
                        <c:v>0.8478</c:v>
                      </c:pt>
                      <c:pt idx="8">
                        <c:v>0.86080000000000001</c:v>
                      </c:pt>
                      <c:pt idx="9">
                        <c:v>0.87450000000000006</c:v>
                      </c:pt>
                      <c:pt idx="10">
                        <c:v>0.88870000000000005</c:v>
                      </c:pt>
                      <c:pt idx="11">
                        <c:v>0.90349999999999997</c:v>
                      </c:pt>
                      <c:pt idx="12">
                        <c:v>0.91820000000000002</c:v>
                      </c:pt>
                      <c:pt idx="13">
                        <c:v>0.9335</c:v>
                      </c:pt>
                      <c:pt idx="14">
                        <c:v>0.94950000000000001</c:v>
                      </c:pt>
                      <c:pt idx="15">
                        <c:v>0.96609999999999996</c:v>
                      </c:pt>
                      <c:pt idx="16">
                        <c:v>0.98350000000000004</c:v>
                      </c:pt>
                      <c:pt idx="17">
                        <c:v>1.0015000000000001</c:v>
                      </c:pt>
                      <c:pt idx="18">
                        <c:v>1.0141</c:v>
                      </c:pt>
                      <c:pt idx="19">
                        <c:v>1.0270999999999999</c:v>
                      </c:pt>
                      <c:pt idx="20">
                        <c:v>1.0407</c:v>
                      </c:pt>
                      <c:pt idx="21">
                        <c:v>1.0548</c:v>
                      </c:pt>
                      <c:pt idx="22">
                        <c:v>1.0693999999999999</c:v>
                      </c:pt>
                      <c:pt idx="23">
                        <c:v>1.0845</c:v>
                      </c:pt>
                      <c:pt idx="24">
                        <c:v>1.1001000000000001</c:v>
                      </c:pt>
                      <c:pt idx="25">
                        <c:v>1.1163000000000001</c:v>
                      </c:pt>
                      <c:pt idx="26">
                        <c:v>1.133</c:v>
                      </c:pt>
                      <c:pt idx="27">
                        <c:v>1.1504000000000001</c:v>
                      </c:pt>
                      <c:pt idx="28">
                        <c:v>1.1682999999999999</c:v>
                      </c:pt>
                      <c:pt idx="29">
                        <c:v>1.1870000000000001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5B8-405E-BD28-9EB587076632}"/>
                  </c:ext>
                </c:extLst>
              </c15:ser>
            </c15:filteredLineSeries>
          </c:ext>
        </c:extLst>
      </c:lineChart>
      <c:catAx>
        <c:axId val="8296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400" b="0">
                <a:solidFill>
                  <a:srgbClr val="090304"/>
                </a:solidFill>
              </a:defRPr>
            </a:pPr>
            <a:endParaRPr lang="en-US"/>
          </a:p>
        </c:txPr>
        <c:crossAx val="82962304"/>
        <c:crosses val="autoZero"/>
        <c:auto val="1"/>
        <c:lblAlgn val="ctr"/>
        <c:lblOffset val="100"/>
        <c:tickLblSkip val="4"/>
        <c:noMultiLvlLbl val="0"/>
      </c:catAx>
      <c:valAx>
        <c:axId val="82962304"/>
        <c:scaling>
          <c:orientation val="minMax"/>
          <c:max val="1.2"/>
          <c:min val="0.5"/>
        </c:scaling>
        <c:delete val="0"/>
        <c:axPos val="l"/>
        <c:majorGridlines>
          <c:spPr>
            <a:ln>
              <a:solidFill>
                <a:srgbClr val="090304"/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rgbClr val="090304"/>
                </a:solidFill>
              </a:defRPr>
            </a:pPr>
            <a:endParaRPr lang="en-US"/>
          </a:p>
        </c:txPr>
        <c:crossAx val="82960768"/>
        <c:crosses val="autoZero"/>
        <c:crossBetween val="between"/>
        <c:majorUnit val="0.1"/>
        <c:minorUnit val="0.1"/>
      </c:valAx>
      <c:spPr>
        <a:noFill/>
        <a:ln w="25400">
          <a:solidFill>
            <a:srgbClr val="090304"/>
          </a:solidFill>
        </a:ln>
      </c:spPr>
    </c:plotArea>
    <c:legend>
      <c:legendPos val="b"/>
      <c:layout>
        <c:manualLayout>
          <c:xMode val="edge"/>
          <c:yMode val="edge"/>
          <c:x val="0.11305562042374154"/>
          <c:y val="0.20380946522309704"/>
          <c:w val="0.23259828076979275"/>
          <c:h val="0.2493155347769028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1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367276129182929E-2"/>
          <c:y val="5.3956923076923076E-2"/>
          <c:w val="0.91486683254753176"/>
          <c:h val="0.92948215626892794"/>
        </c:manualLayout>
      </c:layout>
      <c:lineChart>
        <c:grouping val="standard"/>
        <c:varyColors val="0"/>
        <c:ser>
          <c:idx val="5"/>
          <c:order val="0"/>
          <c:tx>
            <c:strRef>
              <c:f>Sheet1!$H$1</c:f>
              <c:strCache>
                <c:ptCount val="1"/>
                <c:pt idx="0">
                  <c:v>Correctional After</c:v>
                </c:pt>
              </c:strCache>
            </c:strRef>
          </c:tx>
          <c:spPr>
            <a:ln w="63500">
              <a:solidFill>
                <a:srgbClr val="7A9C49"/>
              </a:solidFill>
            </a:ln>
          </c:spPr>
          <c:marker>
            <c:symbol val="none"/>
          </c:marker>
          <c:val>
            <c:numRef>
              <c:f>Sheet1!$H$2:$H$33</c:f>
              <c:numCache>
                <c:formatCode>0.0%</c:formatCode>
                <c:ptCount val="32"/>
                <c:pt idx="0">
                  <c:v>0.81</c:v>
                </c:pt>
                <c:pt idx="1">
                  <c:v>0.873</c:v>
                </c:pt>
                <c:pt idx="2">
                  <c:v>0.97599999999999998</c:v>
                </c:pt>
                <c:pt idx="3">
                  <c:v>0.97699999999999998</c:v>
                </c:pt>
                <c:pt idx="4">
                  <c:v>0.97799999999999998</c:v>
                </c:pt>
                <c:pt idx="5">
                  <c:v>0.97899999999999998</c:v>
                </c:pt>
                <c:pt idx="6">
                  <c:v>0.98</c:v>
                </c:pt>
                <c:pt idx="7">
                  <c:v>0.98099999999999998</c:v>
                </c:pt>
                <c:pt idx="8">
                  <c:v>0.98199999999999998</c:v>
                </c:pt>
                <c:pt idx="9">
                  <c:v>0.98299999999999998</c:v>
                </c:pt>
                <c:pt idx="10">
                  <c:v>0.98399999999999999</c:v>
                </c:pt>
                <c:pt idx="11">
                  <c:v>0.98499999999999999</c:v>
                </c:pt>
                <c:pt idx="12">
                  <c:v>0.98599999999999999</c:v>
                </c:pt>
                <c:pt idx="13">
                  <c:v>0.98699999999999999</c:v>
                </c:pt>
                <c:pt idx="14">
                  <c:v>0.98799999999999999</c:v>
                </c:pt>
                <c:pt idx="15">
                  <c:v>0.98899999999999999</c:v>
                </c:pt>
                <c:pt idx="16">
                  <c:v>0.99</c:v>
                </c:pt>
                <c:pt idx="17">
                  <c:v>0.99099999999999999</c:v>
                </c:pt>
                <c:pt idx="18">
                  <c:v>0.99199999999999999</c:v>
                </c:pt>
                <c:pt idx="19">
                  <c:v>0.99299999999999999</c:v>
                </c:pt>
                <c:pt idx="20">
                  <c:v>0.99399999999999999</c:v>
                </c:pt>
                <c:pt idx="21">
                  <c:v>0.995</c:v>
                </c:pt>
                <c:pt idx="22">
                  <c:v>0.996</c:v>
                </c:pt>
                <c:pt idx="23">
                  <c:v>0.997</c:v>
                </c:pt>
                <c:pt idx="24">
                  <c:v>0.998</c:v>
                </c:pt>
                <c:pt idx="25">
                  <c:v>0.999</c:v>
                </c:pt>
                <c:pt idx="26">
                  <c:v>1</c:v>
                </c:pt>
                <c:pt idx="27">
                  <c:v>1.0009999999999999</c:v>
                </c:pt>
                <c:pt idx="28">
                  <c:v>1.0019999999999998</c:v>
                </c:pt>
                <c:pt idx="29">
                  <c:v>1.0029999999999997</c:v>
                </c:pt>
                <c:pt idx="30">
                  <c:v>1.0039999999999996</c:v>
                </c:pt>
                <c:pt idx="31">
                  <c:v>1.0049999999999994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B8-405E-BD28-9EB587076632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Police &amp; Fire After</c:v>
                </c:pt>
              </c:strCache>
            </c:strRef>
          </c:tx>
          <c:spPr>
            <a:ln w="63500">
              <a:solidFill>
                <a:srgbClr val="0069A6"/>
              </a:solidFill>
            </a:ln>
          </c:spPr>
          <c:marker>
            <c:symbol val="none"/>
          </c:marker>
          <c:val>
            <c:numRef>
              <c:f>Sheet1!$B$2:$B$33</c:f>
              <c:numCache>
                <c:formatCode>0.0%</c:formatCode>
                <c:ptCount val="32"/>
                <c:pt idx="0">
                  <c:v>0.82</c:v>
                </c:pt>
                <c:pt idx="1">
                  <c:v>0.86</c:v>
                </c:pt>
                <c:pt idx="2">
                  <c:v>0.8676666666666667</c:v>
                </c:pt>
                <c:pt idx="3">
                  <c:v>0.87533333333333341</c:v>
                </c:pt>
                <c:pt idx="4">
                  <c:v>0.88300000000000012</c:v>
                </c:pt>
                <c:pt idx="5">
                  <c:v>0.89066666666666683</c:v>
                </c:pt>
                <c:pt idx="6">
                  <c:v>0.89833333333333354</c:v>
                </c:pt>
                <c:pt idx="7">
                  <c:v>0.90600000000000025</c:v>
                </c:pt>
                <c:pt idx="8">
                  <c:v>0.91366666666666696</c:v>
                </c:pt>
                <c:pt idx="9">
                  <c:v>0.92133333333333367</c:v>
                </c:pt>
                <c:pt idx="10">
                  <c:v>0.92900000000000038</c:v>
                </c:pt>
                <c:pt idx="11">
                  <c:v>0.93666666666666709</c:v>
                </c:pt>
                <c:pt idx="12">
                  <c:v>0.9443333333333338</c:v>
                </c:pt>
                <c:pt idx="13">
                  <c:v>0.95200000000000051</c:v>
                </c:pt>
                <c:pt idx="14">
                  <c:v>0.95966666666666722</c:v>
                </c:pt>
                <c:pt idx="15">
                  <c:v>0.96733333333333393</c:v>
                </c:pt>
                <c:pt idx="16">
                  <c:v>0.97500000000000064</c:v>
                </c:pt>
                <c:pt idx="17">
                  <c:v>0.98266666666666735</c:v>
                </c:pt>
                <c:pt idx="18">
                  <c:v>0.99033333333333406</c:v>
                </c:pt>
                <c:pt idx="19">
                  <c:v>0.99800000000000078</c:v>
                </c:pt>
                <c:pt idx="20">
                  <c:v>1.0056666666666674</c:v>
                </c:pt>
                <c:pt idx="21">
                  <c:v>1.0133333333333341</c:v>
                </c:pt>
                <c:pt idx="22">
                  <c:v>1.0210000000000008</c:v>
                </c:pt>
                <c:pt idx="23">
                  <c:v>1.0286666666666675</c:v>
                </c:pt>
                <c:pt idx="24">
                  <c:v>1.0363333333333342</c:v>
                </c:pt>
                <c:pt idx="25">
                  <c:v>1.0440000000000009</c:v>
                </c:pt>
                <c:pt idx="26">
                  <c:v>1.0516666666666676</c:v>
                </c:pt>
                <c:pt idx="27">
                  <c:v>1.0593333333333343</c:v>
                </c:pt>
                <c:pt idx="28">
                  <c:v>1.0670000000000011</c:v>
                </c:pt>
                <c:pt idx="29">
                  <c:v>1.0746666666666678</c:v>
                </c:pt>
                <c:pt idx="30">
                  <c:v>1.0823333333333345</c:v>
                </c:pt>
                <c:pt idx="31">
                  <c:v>1.0900000000000012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B8-405E-BD28-9EB587076632}"/>
            </c:ext>
          </c:extLst>
        </c:ser>
        <c:ser>
          <c:idx val="3"/>
          <c:order val="2"/>
          <c:tx>
            <c:strRef>
              <c:f>Sheet1!$F$1</c:f>
              <c:strCache>
                <c:ptCount val="1"/>
                <c:pt idx="0">
                  <c:v>General After</c:v>
                </c:pt>
              </c:strCache>
            </c:strRef>
          </c:tx>
          <c:spPr>
            <a:ln w="63500">
              <a:solidFill>
                <a:srgbClr val="CB7D30"/>
              </a:solidFill>
            </a:ln>
          </c:spPr>
          <c:marker>
            <c:symbol val="none"/>
          </c:marker>
          <c:val>
            <c:numRef>
              <c:f>Sheet1!$F$2:$F$33</c:f>
              <c:numCache>
                <c:formatCode>0.0%</c:formatCode>
                <c:ptCount val="32"/>
                <c:pt idx="0">
                  <c:v>0.71699999999999997</c:v>
                </c:pt>
                <c:pt idx="1">
                  <c:v>0.76400000000000001</c:v>
                </c:pt>
                <c:pt idx="2">
                  <c:v>0.77480000000000004</c:v>
                </c:pt>
                <c:pt idx="3">
                  <c:v>0.78560000000000008</c:v>
                </c:pt>
                <c:pt idx="4">
                  <c:v>0.79640000000000011</c:v>
                </c:pt>
                <c:pt idx="5">
                  <c:v>0.80720000000000014</c:v>
                </c:pt>
                <c:pt idx="6">
                  <c:v>0.81800000000000017</c:v>
                </c:pt>
                <c:pt idx="7">
                  <c:v>0.8288000000000002</c:v>
                </c:pt>
                <c:pt idx="8">
                  <c:v>0.83960000000000024</c:v>
                </c:pt>
                <c:pt idx="9">
                  <c:v>0.85040000000000027</c:v>
                </c:pt>
                <c:pt idx="10">
                  <c:v>0.8612000000000003</c:v>
                </c:pt>
                <c:pt idx="11">
                  <c:v>0.87200000000000033</c:v>
                </c:pt>
                <c:pt idx="12">
                  <c:v>0.88280000000000036</c:v>
                </c:pt>
                <c:pt idx="13">
                  <c:v>0.89360000000000039</c:v>
                </c:pt>
                <c:pt idx="14">
                  <c:v>0.90440000000000043</c:v>
                </c:pt>
                <c:pt idx="15">
                  <c:v>0.91520000000000046</c:v>
                </c:pt>
                <c:pt idx="16">
                  <c:v>0.92600000000000049</c:v>
                </c:pt>
                <c:pt idx="17">
                  <c:v>0.93680000000000052</c:v>
                </c:pt>
                <c:pt idx="18">
                  <c:v>0.94760000000000055</c:v>
                </c:pt>
                <c:pt idx="19">
                  <c:v>0.95840000000000058</c:v>
                </c:pt>
                <c:pt idx="20">
                  <c:v>0.96920000000000062</c:v>
                </c:pt>
                <c:pt idx="21">
                  <c:v>0.98000000000000065</c:v>
                </c:pt>
                <c:pt idx="22">
                  <c:v>0.99080000000000068</c:v>
                </c:pt>
                <c:pt idx="23">
                  <c:v>1.0016000000000007</c:v>
                </c:pt>
                <c:pt idx="24">
                  <c:v>1.0124000000000006</c:v>
                </c:pt>
                <c:pt idx="25">
                  <c:v>1.0232000000000006</c:v>
                </c:pt>
                <c:pt idx="26">
                  <c:v>1.0340000000000005</c:v>
                </c:pt>
                <c:pt idx="27">
                  <c:v>1.0448000000000004</c:v>
                </c:pt>
                <c:pt idx="28">
                  <c:v>1.0556000000000003</c:v>
                </c:pt>
                <c:pt idx="29">
                  <c:v>1.0664000000000002</c:v>
                </c:pt>
                <c:pt idx="30">
                  <c:v>1.0772000000000002</c:v>
                </c:pt>
                <c:pt idx="31">
                  <c:v>1.0880000000000001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B8-405E-BD28-9EB587076632}"/>
            </c:ext>
          </c:extLst>
        </c:ser>
        <c:ser>
          <c:idx val="4"/>
          <c:order val="3"/>
          <c:tx>
            <c:strRef>
              <c:f>Sheet1!$G$1</c:f>
              <c:strCache>
                <c:ptCount val="1"/>
                <c:pt idx="0">
                  <c:v>Correctional Before</c:v>
                </c:pt>
              </c:strCache>
            </c:strRef>
          </c:tx>
          <c:spPr>
            <a:ln w="63500">
              <a:solidFill>
                <a:srgbClr val="7A9C49"/>
              </a:solidFill>
              <a:prstDash val="sysDot"/>
            </a:ln>
          </c:spPr>
          <c:marker>
            <c:symbol val="none"/>
          </c:marker>
          <c:val>
            <c:numRef>
              <c:f>Sheet1!$G$2:$G$33</c:f>
              <c:numCache>
                <c:formatCode>0.0%</c:formatCode>
                <c:ptCount val="32"/>
                <c:pt idx="0">
                  <c:v>0.81</c:v>
                </c:pt>
                <c:pt idx="1">
                  <c:v>0.873</c:v>
                </c:pt>
                <c:pt idx="2">
                  <c:v>0.8736666666666667</c:v>
                </c:pt>
                <c:pt idx="3">
                  <c:v>0.87433333333333341</c:v>
                </c:pt>
                <c:pt idx="4">
                  <c:v>0.87500000000000011</c:v>
                </c:pt>
                <c:pt idx="5">
                  <c:v>0.87566666666666682</c:v>
                </c:pt>
                <c:pt idx="6">
                  <c:v>0.87633333333333352</c:v>
                </c:pt>
                <c:pt idx="7">
                  <c:v>0.87700000000000022</c:v>
                </c:pt>
                <c:pt idx="8">
                  <c:v>0.87766666666666693</c:v>
                </c:pt>
                <c:pt idx="9">
                  <c:v>0.87833333333333363</c:v>
                </c:pt>
                <c:pt idx="10">
                  <c:v>0.87900000000000034</c:v>
                </c:pt>
                <c:pt idx="11">
                  <c:v>0.87966666666666704</c:v>
                </c:pt>
                <c:pt idx="12">
                  <c:v>0.88033333333333375</c:v>
                </c:pt>
                <c:pt idx="13">
                  <c:v>0.88100000000000045</c:v>
                </c:pt>
                <c:pt idx="14">
                  <c:v>0.88166666666666715</c:v>
                </c:pt>
                <c:pt idx="15">
                  <c:v>0.88233333333333386</c:v>
                </c:pt>
                <c:pt idx="16">
                  <c:v>0.88300000000000056</c:v>
                </c:pt>
                <c:pt idx="17">
                  <c:v>0.88366666666666727</c:v>
                </c:pt>
                <c:pt idx="18">
                  <c:v>0.88433333333333397</c:v>
                </c:pt>
                <c:pt idx="19">
                  <c:v>0.88500000000000068</c:v>
                </c:pt>
                <c:pt idx="20">
                  <c:v>0.88566666666666738</c:v>
                </c:pt>
                <c:pt idx="21">
                  <c:v>0.88633333333333408</c:v>
                </c:pt>
                <c:pt idx="22">
                  <c:v>0.88700000000000079</c:v>
                </c:pt>
                <c:pt idx="23">
                  <c:v>0.88766666666666749</c:v>
                </c:pt>
                <c:pt idx="24">
                  <c:v>0.8883333333333342</c:v>
                </c:pt>
                <c:pt idx="25">
                  <c:v>0.8890000000000009</c:v>
                </c:pt>
                <c:pt idx="26">
                  <c:v>0.8896666666666676</c:v>
                </c:pt>
                <c:pt idx="27">
                  <c:v>0.89033333333333431</c:v>
                </c:pt>
                <c:pt idx="28">
                  <c:v>0.89100000000000101</c:v>
                </c:pt>
                <c:pt idx="29">
                  <c:v>0.89166666666666772</c:v>
                </c:pt>
                <c:pt idx="30">
                  <c:v>0.89233333333333442</c:v>
                </c:pt>
                <c:pt idx="31">
                  <c:v>0.89300000000000113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B8-405E-BD28-9EB587076632}"/>
            </c:ext>
          </c:extLst>
        </c:ser>
        <c:ser>
          <c:idx val="2"/>
          <c:order val="4"/>
          <c:tx>
            <c:strRef>
              <c:f>Sheet1!$C$1</c:f>
              <c:strCache>
                <c:ptCount val="1"/>
                <c:pt idx="0">
                  <c:v>Police &amp; Fire Before</c:v>
                </c:pt>
              </c:strCache>
            </c:strRef>
          </c:tx>
          <c:spPr>
            <a:ln w="63500" cmpd="sng">
              <a:solidFill>
                <a:srgbClr val="0069A6"/>
              </a:solidFill>
              <a:prstDash val="sysDot"/>
            </a:ln>
          </c:spPr>
          <c:marker>
            <c:symbol val="none"/>
          </c:marker>
          <c:cat>
            <c:strRef>
              <c:f>Sheet1!$A$2:$A$58</c:f>
              <c:strCache>
                <c:ptCount val="5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  <c:pt idx="31">
                  <c:v>2047</c:v>
                </c:pt>
                <c:pt idx="32">
                  <c:v> </c:v>
                </c:pt>
                <c:pt idx="33">
                  <c:v> </c:v>
                </c:pt>
                <c:pt idx="34">
                  <c:v> </c:v>
                </c:pt>
                <c:pt idx="35">
                  <c:v> </c:v>
                </c:pt>
                <c:pt idx="36">
                  <c:v> </c:v>
                </c:pt>
                <c:pt idx="37">
                  <c:v> </c:v>
                </c:pt>
                <c:pt idx="38">
                  <c:v> </c:v>
                </c:pt>
                <c:pt idx="39">
                  <c:v> </c:v>
                </c:pt>
                <c:pt idx="40">
                  <c:v> </c:v>
                </c:pt>
                <c:pt idx="41">
                  <c:v> </c:v>
                </c:pt>
                <c:pt idx="42">
                  <c:v> </c:v>
                </c:pt>
                <c:pt idx="43">
                  <c:v> </c:v>
                </c:pt>
                <c:pt idx="44">
                  <c:v> </c:v>
                </c:pt>
                <c:pt idx="45">
                  <c:v> </c:v>
                </c:pt>
                <c:pt idx="46">
                  <c:v> </c:v>
                </c:pt>
                <c:pt idx="47">
                  <c:v> </c:v>
                </c:pt>
                <c:pt idx="48">
                  <c:v> </c:v>
                </c:pt>
                <c:pt idx="49">
                  <c:v> </c:v>
                </c:pt>
                <c:pt idx="50">
                  <c:v> </c:v>
                </c:pt>
                <c:pt idx="51">
                  <c:v> </c:v>
                </c:pt>
                <c:pt idx="52">
                  <c:v> </c:v>
                </c:pt>
                <c:pt idx="53">
                  <c:v> </c:v>
                </c:pt>
                <c:pt idx="54">
                  <c:v> </c:v>
                </c:pt>
                <c:pt idx="55">
                  <c:v> </c:v>
                </c:pt>
                <c:pt idx="56">
                  <c:v> </c:v>
                </c:pt>
              </c:strCache>
            </c:strRef>
          </c:cat>
          <c:val>
            <c:numRef>
              <c:f>Sheet1!$C$2:$C$33</c:f>
              <c:numCache>
                <c:formatCode>0.0%</c:formatCode>
                <c:ptCount val="32"/>
                <c:pt idx="0">
                  <c:v>0.82</c:v>
                </c:pt>
                <c:pt idx="1">
                  <c:v>0.86</c:v>
                </c:pt>
                <c:pt idx="2">
                  <c:v>0.86199999999999999</c:v>
                </c:pt>
                <c:pt idx="3">
                  <c:v>0.86399999999999999</c:v>
                </c:pt>
                <c:pt idx="4">
                  <c:v>0.86599999999999999</c:v>
                </c:pt>
                <c:pt idx="5">
                  <c:v>0.86799999999999999</c:v>
                </c:pt>
                <c:pt idx="6">
                  <c:v>0.87</c:v>
                </c:pt>
                <c:pt idx="7">
                  <c:v>0.872</c:v>
                </c:pt>
                <c:pt idx="8">
                  <c:v>0.874</c:v>
                </c:pt>
                <c:pt idx="9">
                  <c:v>0.876</c:v>
                </c:pt>
                <c:pt idx="10">
                  <c:v>0.878</c:v>
                </c:pt>
                <c:pt idx="11">
                  <c:v>0.88</c:v>
                </c:pt>
                <c:pt idx="12">
                  <c:v>0.88200000000000001</c:v>
                </c:pt>
                <c:pt idx="13">
                  <c:v>0.88400000000000001</c:v>
                </c:pt>
                <c:pt idx="14">
                  <c:v>0.88600000000000001</c:v>
                </c:pt>
                <c:pt idx="15">
                  <c:v>0.88800000000000001</c:v>
                </c:pt>
                <c:pt idx="16">
                  <c:v>0.89</c:v>
                </c:pt>
                <c:pt idx="17">
                  <c:v>0.89200000000000002</c:v>
                </c:pt>
                <c:pt idx="18">
                  <c:v>0.89400000000000002</c:v>
                </c:pt>
                <c:pt idx="19">
                  <c:v>0.89600000000000002</c:v>
                </c:pt>
                <c:pt idx="20">
                  <c:v>0.89800000000000002</c:v>
                </c:pt>
                <c:pt idx="21">
                  <c:v>0.9</c:v>
                </c:pt>
                <c:pt idx="22">
                  <c:v>0.90200000000000002</c:v>
                </c:pt>
                <c:pt idx="23">
                  <c:v>0.90400000000000003</c:v>
                </c:pt>
                <c:pt idx="24">
                  <c:v>0.90600000000000003</c:v>
                </c:pt>
                <c:pt idx="25">
                  <c:v>0.90800000000000003</c:v>
                </c:pt>
                <c:pt idx="26">
                  <c:v>0.91</c:v>
                </c:pt>
                <c:pt idx="27">
                  <c:v>0.91200000000000003</c:v>
                </c:pt>
                <c:pt idx="28">
                  <c:v>0.91400000000000003</c:v>
                </c:pt>
                <c:pt idx="29">
                  <c:v>0.91600000000000004</c:v>
                </c:pt>
                <c:pt idx="30">
                  <c:v>0.91800000000000004</c:v>
                </c:pt>
                <c:pt idx="31">
                  <c:v>0.92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C8-4C03-8C27-B3A6E9C98C1F}"/>
            </c:ext>
          </c:extLst>
        </c:ser>
        <c:ser>
          <c:idx val="0"/>
          <c:order val="5"/>
          <c:tx>
            <c:strRef>
              <c:f>Sheet1!$E$1</c:f>
              <c:strCache>
                <c:ptCount val="1"/>
                <c:pt idx="0">
                  <c:v>General Before</c:v>
                </c:pt>
              </c:strCache>
            </c:strRef>
          </c:tx>
          <c:spPr>
            <a:ln w="63500">
              <a:solidFill>
                <a:srgbClr val="CB7D30"/>
              </a:solidFill>
              <a:prstDash val="sysDot"/>
            </a:ln>
          </c:spPr>
          <c:marker>
            <c:symbol val="none"/>
          </c:marker>
          <c:val>
            <c:numRef>
              <c:f>Sheet1!$E$2:$E$33</c:f>
              <c:numCache>
                <c:formatCode>0.0%</c:formatCode>
                <c:ptCount val="32"/>
                <c:pt idx="0">
                  <c:v>0.71699999999999997</c:v>
                </c:pt>
                <c:pt idx="1">
                  <c:v>0.76400000000000001</c:v>
                </c:pt>
                <c:pt idx="2">
                  <c:v>0.77006666666666668</c:v>
                </c:pt>
                <c:pt idx="3">
                  <c:v>0.77613333333333334</c:v>
                </c:pt>
                <c:pt idx="4">
                  <c:v>0.78220000000000001</c:v>
                </c:pt>
                <c:pt idx="5">
                  <c:v>0.78826666666666667</c:v>
                </c:pt>
                <c:pt idx="6">
                  <c:v>0.79433333333333334</c:v>
                </c:pt>
                <c:pt idx="7">
                  <c:v>0.8004</c:v>
                </c:pt>
                <c:pt idx="8">
                  <c:v>0.80646666666666667</c:v>
                </c:pt>
                <c:pt idx="9">
                  <c:v>0.81253333333333333</c:v>
                </c:pt>
                <c:pt idx="10">
                  <c:v>0.81859999999999999</c:v>
                </c:pt>
                <c:pt idx="11">
                  <c:v>0.82466666666666666</c:v>
                </c:pt>
                <c:pt idx="12">
                  <c:v>0.83073333333333332</c:v>
                </c:pt>
                <c:pt idx="13">
                  <c:v>0.83679999999999999</c:v>
                </c:pt>
                <c:pt idx="14">
                  <c:v>0.84286666666666665</c:v>
                </c:pt>
                <c:pt idx="15">
                  <c:v>0.84893333333333332</c:v>
                </c:pt>
                <c:pt idx="16">
                  <c:v>0.85499999999999998</c:v>
                </c:pt>
                <c:pt idx="17">
                  <c:v>0.86106666666666665</c:v>
                </c:pt>
                <c:pt idx="18">
                  <c:v>0.86713333333333331</c:v>
                </c:pt>
                <c:pt idx="19">
                  <c:v>0.87319999999999998</c:v>
                </c:pt>
                <c:pt idx="20">
                  <c:v>0.87926666666666664</c:v>
                </c:pt>
                <c:pt idx="21">
                  <c:v>0.88533333333333331</c:v>
                </c:pt>
                <c:pt idx="22">
                  <c:v>0.89139999999999997</c:v>
                </c:pt>
                <c:pt idx="23">
                  <c:v>0.89746666666666663</c:v>
                </c:pt>
                <c:pt idx="24">
                  <c:v>0.9035333333333333</c:v>
                </c:pt>
                <c:pt idx="25">
                  <c:v>0.90959999999999996</c:v>
                </c:pt>
                <c:pt idx="26">
                  <c:v>0.91566666666666663</c:v>
                </c:pt>
                <c:pt idx="27">
                  <c:v>0.92173333333333329</c:v>
                </c:pt>
                <c:pt idx="28">
                  <c:v>0.92779999999999996</c:v>
                </c:pt>
                <c:pt idx="29">
                  <c:v>0.93386666666666662</c:v>
                </c:pt>
                <c:pt idx="30">
                  <c:v>0.93993333333333329</c:v>
                </c:pt>
                <c:pt idx="31">
                  <c:v>0.94599999999999995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5B8-405E-BD28-9EB587076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226432"/>
        <c:axId val="86227968"/>
      </c:lineChart>
      <c:catAx>
        <c:axId val="8622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400" b="0">
                <a:solidFill>
                  <a:srgbClr val="090304"/>
                </a:solidFill>
              </a:defRPr>
            </a:pPr>
            <a:endParaRPr lang="en-US"/>
          </a:p>
        </c:txPr>
        <c:crossAx val="86227968"/>
        <c:crosses val="autoZero"/>
        <c:auto val="1"/>
        <c:lblAlgn val="ctr"/>
        <c:lblOffset val="100"/>
        <c:tickLblSkip val="5"/>
        <c:noMultiLvlLbl val="0"/>
      </c:catAx>
      <c:valAx>
        <c:axId val="86227968"/>
        <c:scaling>
          <c:orientation val="minMax"/>
          <c:max val="1.2"/>
          <c:min val="0.5"/>
        </c:scaling>
        <c:delete val="0"/>
        <c:axPos val="l"/>
        <c:majorGridlines>
          <c:spPr>
            <a:ln>
              <a:solidFill>
                <a:srgbClr val="090304"/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rgbClr val="090304"/>
                </a:solidFill>
              </a:defRPr>
            </a:pPr>
            <a:endParaRPr lang="en-US"/>
          </a:p>
        </c:txPr>
        <c:crossAx val="86226432"/>
        <c:crosses val="autoZero"/>
        <c:crossBetween val="between"/>
        <c:majorUnit val="0.1"/>
        <c:minorUnit val="0.1"/>
      </c:valAx>
      <c:spPr>
        <a:noFill/>
        <a:ln w="25400">
          <a:solidFill>
            <a:srgbClr val="090304"/>
          </a:solidFill>
        </a:ln>
      </c:spPr>
    </c:plotArea>
    <c:legend>
      <c:legendPos val="b"/>
      <c:layout>
        <c:manualLayout>
          <c:xMode val="edge"/>
          <c:yMode val="edge"/>
          <c:x val="0.60115077268023076"/>
          <c:y val="0.59183021199273167"/>
          <c:w val="0.27983154954900002"/>
          <c:h val="0.2346098122350091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1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692343881543115E-2"/>
          <c:y val="0.25169382473024204"/>
          <c:w val="0.83495469219390273"/>
          <c:h val="0.489650108074725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making no changes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Pt>
            <c:idx val="30"/>
            <c:bubble3D val="0"/>
            <c:spPr>
              <a:ln>
                <a:solidFill>
                  <a:schemeClr val="accent1"/>
                </a:solidFill>
                <a:tailEnd type="arrow" w="sm" len="med"/>
              </a:ln>
            </c:spPr>
            <c:extLst>
              <c:ext xmlns:c16="http://schemas.microsoft.com/office/drawing/2014/chart" uri="{C3380CC4-5D6E-409C-BE32-E72D297353CC}">
                <c16:uniqueId val="{00000001-AC60-4C38-9EC3-CA72D5963804}"/>
              </c:ext>
            </c:extLst>
          </c:dPt>
          <c:cat>
            <c:numRef>
              <c:f>Sheet1!$A$2:$A$33</c:f>
              <c:numCache>
                <c:formatCode>General</c:formatCode>
                <c:ptCount val="32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</c:numCache>
            </c:numRef>
          </c:cat>
          <c:val>
            <c:numRef>
              <c:f>Sheet1!$B$2:$B$33</c:f>
              <c:numCache>
                <c:formatCode>0.0%</c:formatCode>
                <c:ptCount val="32"/>
                <c:pt idx="0">
                  <c:v>0.69399999999999995</c:v>
                </c:pt>
                <c:pt idx="1">
                  <c:v>0.69699999999999995</c:v>
                </c:pt>
                <c:pt idx="2">
                  <c:v>0.68799999999999994</c:v>
                </c:pt>
                <c:pt idx="3">
                  <c:v>0.68400000000000005</c:v>
                </c:pt>
                <c:pt idx="4">
                  <c:v>0.68899999999999995</c:v>
                </c:pt>
                <c:pt idx="5">
                  <c:v>0.68500000000000005</c:v>
                </c:pt>
                <c:pt idx="6">
                  <c:v>0.68200000000000005</c:v>
                </c:pt>
                <c:pt idx="7">
                  <c:v>0.67800000000000005</c:v>
                </c:pt>
                <c:pt idx="8">
                  <c:v>0.67400000000000004</c:v>
                </c:pt>
                <c:pt idx="9">
                  <c:v>0.67</c:v>
                </c:pt>
                <c:pt idx="10">
                  <c:v>0.66600000000000004</c:v>
                </c:pt>
                <c:pt idx="11">
                  <c:v>0.66200000000000003</c:v>
                </c:pt>
                <c:pt idx="12">
                  <c:v>0.65700000000000003</c:v>
                </c:pt>
                <c:pt idx="13">
                  <c:v>0.65300000000000002</c:v>
                </c:pt>
                <c:pt idx="14">
                  <c:v>0.64800000000000002</c:v>
                </c:pt>
                <c:pt idx="15">
                  <c:v>0.64400000000000002</c:v>
                </c:pt>
                <c:pt idx="16">
                  <c:v>0.63800000000000001</c:v>
                </c:pt>
                <c:pt idx="17">
                  <c:v>0.63300000000000001</c:v>
                </c:pt>
                <c:pt idx="18">
                  <c:v>0.627</c:v>
                </c:pt>
                <c:pt idx="19">
                  <c:v>0.621</c:v>
                </c:pt>
                <c:pt idx="20">
                  <c:v>0.61399999999999999</c:v>
                </c:pt>
                <c:pt idx="21">
                  <c:v>0.60699999999999998</c:v>
                </c:pt>
                <c:pt idx="22">
                  <c:v>0.6</c:v>
                </c:pt>
                <c:pt idx="23">
                  <c:v>0.59099999999999997</c:v>
                </c:pt>
                <c:pt idx="24">
                  <c:v>0.58299999999999996</c:v>
                </c:pt>
                <c:pt idx="25">
                  <c:v>0.57399999999999995</c:v>
                </c:pt>
                <c:pt idx="26">
                  <c:v>0.56399999999999995</c:v>
                </c:pt>
                <c:pt idx="27">
                  <c:v>0.55400000000000005</c:v>
                </c:pt>
                <c:pt idx="28">
                  <c:v>0.54300000000000004</c:v>
                </c:pt>
                <c:pt idx="29">
                  <c:v>0.53100000000000003</c:v>
                </c:pt>
                <c:pt idx="30">
                  <c:v>0.51900000000000002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60-4C38-9EC3-CA72D59638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with 2018 pension bill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Pt>
            <c:idx val="30"/>
            <c:bubble3D val="0"/>
            <c:spPr>
              <a:ln>
                <a:solidFill>
                  <a:srgbClr val="00B050"/>
                </a:solidFill>
                <a:tailEnd type="arrow" w="sm" len="med"/>
              </a:ln>
            </c:spPr>
            <c:extLst>
              <c:ext xmlns:c16="http://schemas.microsoft.com/office/drawing/2014/chart" uri="{C3380CC4-5D6E-409C-BE32-E72D297353CC}">
                <c16:uniqueId val="{00000004-AC60-4C38-9EC3-CA72D5963804}"/>
              </c:ext>
            </c:extLst>
          </c:dPt>
          <c:cat>
            <c:numRef>
              <c:f>Sheet1!$A$2:$A$33</c:f>
              <c:numCache>
                <c:formatCode>General</c:formatCode>
                <c:ptCount val="32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</c:numCache>
            </c:numRef>
          </c:cat>
          <c:val>
            <c:numRef>
              <c:f>Sheet1!$C$2:$C$33</c:f>
              <c:numCache>
                <c:formatCode>0.0%</c:formatCode>
                <c:ptCount val="32"/>
                <c:pt idx="0">
                  <c:v>0.745</c:v>
                </c:pt>
                <c:pt idx="1">
                  <c:v>0.75516666666599996</c:v>
                </c:pt>
                <c:pt idx="2">
                  <c:v>0.76533333333199993</c:v>
                </c:pt>
                <c:pt idx="3">
                  <c:v>0.7754999999979999</c:v>
                </c:pt>
                <c:pt idx="4">
                  <c:v>0.78566666666399987</c:v>
                </c:pt>
                <c:pt idx="5">
                  <c:v>0.79583333332999984</c:v>
                </c:pt>
                <c:pt idx="6">
                  <c:v>0.80599999999599981</c:v>
                </c:pt>
                <c:pt idx="7">
                  <c:v>0.81616666666199977</c:v>
                </c:pt>
                <c:pt idx="8">
                  <c:v>0.82633333332799974</c:v>
                </c:pt>
                <c:pt idx="9">
                  <c:v>0.83649999999399971</c:v>
                </c:pt>
                <c:pt idx="10">
                  <c:v>0.84666666665999968</c:v>
                </c:pt>
                <c:pt idx="11">
                  <c:v>0.85683333332599965</c:v>
                </c:pt>
                <c:pt idx="12">
                  <c:v>0.86699999999199961</c:v>
                </c:pt>
                <c:pt idx="13">
                  <c:v>0.87716666665799958</c:v>
                </c:pt>
                <c:pt idx="14">
                  <c:v>0.88733333332399955</c:v>
                </c:pt>
                <c:pt idx="15">
                  <c:v>0.89749999998999952</c:v>
                </c:pt>
                <c:pt idx="16">
                  <c:v>0.90766666665599949</c:v>
                </c:pt>
                <c:pt idx="17">
                  <c:v>0.91783333332199946</c:v>
                </c:pt>
                <c:pt idx="18">
                  <c:v>0.92799999998799942</c:v>
                </c:pt>
                <c:pt idx="19">
                  <c:v>0.93816666665399939</c:v>
                </c:pt>
                <c:pt idx="20">
                  <c:v>0.94833333331999936</c:v>
                </c:pt>
                <c:pt idx="21">
                  <c:v>0.95849999998599933</c:v>
                </c:pt>
                <c:pt idx="22">
                  <c:v>0.9686666666519993</c:v>
                </c:pt>
                <c:pt idx="23">
                  <c:v>0.97883333331799927</c:v>
                </c:pt>
                <c:pt idx="24">
                  <c:v>0.98899999998399923</c:v>
                </c:pt>
                <c:pt idx="25">
                  <c:v>0.9991666666499992</c:v>
                </c:pt>
                <c:pt idx="26">
                  <c:v>1.0093333333159993</c:v>
                </c:pt>
                <c:pt idx="27">
                  <c:v>1.0194999999819994</c:v>
                </c:pt>
                <c:pt idx="28">
                  <c:v>1.0296666666479994</c:v>
                </c:pt>
                <c:pt idx="29">
                  <c:v>1.0398333333139995</c:v>
                </c:pt>
                <c:pt idx="30">
                  <c:v>1.05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60-4C38-9EC3-CA72D5963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011968"/>
        <c:axId val="95013504"/>
      </c:lineChart>
      <c:catAx>
        <c:axId val="9501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5013504"/>
        <c:crosses val="autoZero"/>
        <c:auto val="1"/>
        <c:lblAlgn val="ctr"/>
        <c:lblOffset val="100"/>
        <c:tickLblSkip val="5"/>
        <c:noMultiLvlLbl val="0"/>
      </c:catAx>
      <c:valAx>
        <c:axId val="95013504"/>
        <c:scaling>
          <c:orientation val="minMax"/>
          <c:max val="1.100000000000000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5011968"/>
        <c:crosses val="autoZero"/>
        <c:crossBetween val="between"/>
        <c:majorUnit val="0.1"/>
      </c:valAx>
    </c:plotArea>
    <c:legend>
      <c:legendPos val="b"/>
      <c:legendEntry>
        <c:idx val="0"/>
        <c:txPr>
          <a:bodyPr/>
          <a:lstStyle/>
          <a:p>
            <a:pPr>
              <a:defRPr sz="1100">
                <a:ln>
                  <a:noFill/>
                </a:ln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>
                <a:ln>
                  <a:noFill/>
                </a:ln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6155965336685743"/>
          <c:y val="0.56714905632162882"/>
          <c:w val="0.28052786890924108"/>
          <c:h val="9.8896368196576101E-2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1600">
              <a:ln>
                <a:noFill/>
              </a:ln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23227590528864E-2"/>
          <c:y val="1.5593114814136605E-2"/>
          <c:w val="0.88623591992043549"/>
          <c:h val="0.7730151986815601"/>
        </c:manualLayout>
      </c:layout>
      <c:lineChart>
        <c:grouping val="standard"/>
        <c:varyColors val="0"/>
        <c:ser>
          <c:idx val="1"/>
          <c:order val="0"/>
          <c:tx>
            <c:strRef>
              <c:f>'2019 Updt Impact Gph Data Wksht'!$D$27</c:f>
              <c:strCache>
                <c:ptCount val="1"/>
                <c:pt idx="0">
                  <c:v>FY18 funding &amp; projection to 100%</c:v>
                </c:pt>
              </c:strCache>
            </c:strRef>
          </c:tx>
          <c:spPr>
            <a:ln w="38100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'2019 Updt Impact Gph Data Wksht'!$A$28:$A$49</c:f>
              <c:numCache>
                <c:formatCode>General</c:formatCode>
                <c:ptCount val="22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</c:numCache>
            </c:numRef>
          </c:cat>
          <c:val>
            <c:numRef>
              <c:f>'2019 Updt Impact Gph Data Wksht'!$D$28:$D$49</c:f>
              <c:numCache>
                <c:formatCode>0.0%</c:formatCode>
                <c:ptCount val="22"/>
                <c:pt idx="0">
                  <c:v>0.63700000000000001</c:v>
                </c:pt>
                <c:pt idx="1">
                  <c:v>0.63600000000000001</c:v>
                </c:pt>
                <c:pt idx="2">
                  <c:v>0.64400000000000002</c:v>
                </c:pt>
                <c:pt idx="3">
                  <c:v>0.66100000000000003</c:v>
                </c:pt>
                <c:pt idx="4">
                  <c:v>0.67300000000000004</c:v>
                </c:pt>
                <c:pt idx="5">
                  <c:v>0.68400000000000005</c:v>
                </c:pt>
                <c:pt idx="6">
                  <c:v>0.69699999999999995</c:v>
                </c:pt>
                <c:pt idx="7">
                  <c:v>0.71099999999999997</c:v>
                </c:pt>
                <c:pt idx="8">
                  <c:v>0.72599999999999998</c:v>
                </c:pt>
                <c:pt idx="9">
                  <c:v>0.74199999999999999</c:v>
                </c:pt>
                <c:pt idx="10">
                  <c:v>0.75900000000000001</c:v>
                </c:pt>
                <c:pt idx="11">
                  <c:v>0.77700000000000002</c:v>
                </c:pt>
                <c:pt idx="12">
                  <c:v>0.79600000000000004</c:v>
                </c:pt>
                <c:pt idx="13">
                  <c:v>0.81699999999999995</c:v>
                </c:pt>
                <c:pt idx="14">
                  <c:v>0.83899999999999997</c:v>
                </c:pt>
                <c:pt idx="15">
                  <c:v>0.86199999999999999</c:v>
                </c:pt>
                <c:pt idx="16">
                  <c:v>0.88600000000000001</c:v>
                </c:pt>
                <c:pt idx="17">
                  <c:v>0.91100000000000003</c:v>
                </c:pt>
                <c:pt idx="18">
                  <c:v>0.93799999999999994</c:v>
                </c:pt>
                <c:pt idx="19">
                  <c:v>0.96599999999999997</c:v>
                </c:pt>
                <c:pt idx="20">
                  <c:v>0.996</c:v>
                </c:pt>
                <c:pt idx="21">
                  <c:v>1.0269999999999999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86-43B1-9D9C-E51436775526}"/>
            </c:ext>
          </c:extLst>
        </c:ser>
        <c:ser>
          <c:idx val="2"/>
          <c:order val="1"/>
          <c:tx>
            <c:strRef>
              <c:f>'2019 Updt Impact Gph Data Wksht'!$C$27</c:f>
              <c:strCache>
                <c:ptCount val="1"/>
                <c:pt idx="0">
                  <c:v>FY 17 without pension bill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'2019 Updt Impact Gph Data Wksht'!$A$28:$A$49</c:f>
              <c:numCache>
                <c:formatCode>General</c:formatCode>
                <c:ptCount val="22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</c:numCache>
            </c:numRef>
          </c:cat>
          <c:val>
            <c:numRef>
              <c:f>'2019 Updt Impact Gph Data Wksht'!$C$28:$C$49</c:f>
              <c:numCache>
                <c:formatCode>0.0%</c:formatCode>
                <c:ptCount val="22"/>
                <c:pt idx="0">
                  <c:v>0.59499999999999997</c:v>
                </c:pt>
                <c:pt idx="1">
                  <c:v>0.59299999999999997</c:v>
                </c:pt>
                <c:pt idx="2">
                  <c:v>0.59099999999999997</c:v>
                </c:pt>
                <c:pt idx="3">
                  <c:v>0.58899999999999997</c:v>
                </c:pt>
                <c:pt idx="4">
                  <c:v>0.58699999999999997</c:v>
                </c:pt>
                <c:pt idx="5">
                  <c:v>0.58499999999999996</c:v>
                </c:pt>
                <c:pt idx="6">
                  <c:v>0.58299999999999996</c:v>
                </c:pt>
                <c:pt idx="7">
                  <c:v>0.58099999999999996</c:v>
                </c:pt>
                <c:pt idx="8">
                  <c:v>0.57899999999999996</c:v>
                </c:pt>
                <c:pt idx="9">
                  <c:v>0.57699999999999996</c:v>
                </c:pt>
                <c:pt idx="10">
                  <c:v>0.57499999999999996</c:v>
                </c:pt>
                <c:pt idx="11">
                  <c:v>0.57399999999999995</c:v>
                </c:pt>
                <c:pt idx="12">
                  <c:v>0.57299999999999995</c:v>
                </c:pt>
                <c:pt idx="13">
                  <c:v>0.57199999999999995</c:v>
                </c:pt>
                <c:pt idx="14">
                  <c:v>0.57099999999999995</c:v>
                </c:pt>
                <c:pt idx="15">
                  <c:v>0.56999999999999995</c:v>
                </c:pt>
                <c:pt idx="16">
                  <c:v>0.56899999999999995</c:v>
                </c:pt>
                <c:pt idx="17">
                  <c:v>0.56799999999999995</c:v>
                </c:pt>
                <c:pt idx="18">
                  <c:v>0.56699999999999995</c:v>
                </c:pt>
                <c:pt idx="19">
                  <c:v>0.56699999999999995</c:v>
                </c:pt>
                <c:pt idx="20">
                  <c:v>0.56599999999999995</c:v>
                </c:pt>
                <c:pt idx="21">
                  <c:v>0.56599999999999995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86-43B1-9D9C-E51436775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553920"/>
        <c:axId val="67565056"/>
      </c:lineChart>
      <c:catAx>
        <c:axId val="6755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 "/>
                <a:ea typeface="Lucida Grande" pitchFamily="2" charset="0"/>
                <a:cs typeface="Lucida Grande" pitchFamily="2" charset="0"/>
              </a:defRPr>
            </a:pPr>
            <a:endParaRPr lang="en-US"/>
          </a:p>
        </c:txPr>
        <c:crossAx val="67565056"/>
        <c:crosses val="autoZero"/>
        <c:auto val="1"/>
        <c:lblAlgn val="ctr"/>
        <c:lblOffset val="100"/>
        <c:tickLblSkip val="5"/>
        <c:noMultiLvlLbl val="0"/>
      </c:catAx>
      <c:valAx>
        <c:axId val="67565056"/>
        <c:scaling>
          <c:orientation val="minMax"/>
          <c:max val="1.1000000000000001"/>
          <c:min val="0.5"/>
        </c:scaling>
        <c:delete val="0"/>
        <c:axPos val="l"/>
        <c:majorGridlines/>
        <c:minorGridlines>
          <c:spPr>
            <a:ln w="3175">
              <a:prstDash val="lgDash"/>
            </a:ln>
          </c:spPr>
        </c:minorGridlines>
        <c:numFmt formatCode="0.0%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>
                <a:latin typeface="Helvetica "/>
                <a:ea typeface="Lucida Grande" pitchFamily="2" charset="0"/>
                <a:cs typeface="Lucida Grande" pitchFamily="2" charset="0"/>
              </a:defRPr>
            </a:pPr>
            <a:endParaRPr lang="en-US"/>
          </a:p>
        </c:txPr>
        <c:crossAx val="67553920"/>
        <c:crosses val="autoZero"/>
        <c:crossBetween val="midCat"/>
        <c:majorUnit val="0.1"/>
        <c:minorUnit val="5.000000000000001E-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A4AF4-B512-4675-97E5-5662369AAA2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7C95BD-FC16-4EDA-B5A0-4931379D5F91}">
      <dgm:prSet phldrT="[Text]"/>
      <dgm:spPr/>
      <dgm:t>
        <a:bodyPr/>
        <a:lstStyle/>
        <a:p>
          <a:r>
            <a:rPr lang="en-US" b="1" dirty="0" smtClean="0"/>
            <a:t>Life Expectancies Increased: </a:t>
          </a:r>
          <a:r>
            <a:rPr lang="en-US" dirty="0" smtClean="0"/>
            <a:t> A comprehensive study in 2014 resulted in a more aggressive forecast for mortality improvements.  Use of the more conservative assumption increased liabilities.</a:t>
          </a:r>
          <a:endParaRPr lang="en-US" dirty="0"/>
        </a:p>
      </dgm:t>
    </dgm:pt>
    <dgm:pt modelId="{615DD9C8-D3B1-4E50-8B05-0BB9B2A9BFC9}" type="parTrans" cxnId="{F08A11C0-24AB-471E-82AB-262FDC8C10E9}">
      <dgm:prSet/>
      <dgm:spPr/>
      <dgm:t>
        <a:bodyPr/>
        <a:lstStyle/>
        <a:p>
          <a:endParaRPr lang="en-US"/>
        </a:p>
      </dgm:t>
    </dgm:pt>
    <dgm:pt modelId="{D0288AE2-3BBB-4684-AD7C-125A02E79A29}" type="sibTrans" cxnId="{F08A11C0-24AB-471E-82AB-262FDC8C10E9}">
      <dgm:prSet/>
      <dgm:spPr/>
      <dgm:t>
        <a:bodyPr/>
        <a:lstStyle/>
        <a:p>
          <a:endParaRPr lang="en-US"/>
        </a:p>
      </dgm:t>
    </dgm:pt>
    <dgm:pt modelId="{9151F481-0CF5-4472-8C39-A57BE1DFBA6A}">
      <dgm:prSet phldrT="[Text]"/>
      <dgm:spPr/>
      <dgm:t>
        <a:bodyPr/>
        <a:lstStyle/>
        <a:p>
          <a:endParaRPr lang="en-US" dirty="0"/>
        </a:p>
      </dgm:t>
    </dgm:pt>
    <dgm:pt modelId="{EE6327A2-AB72-4630-9A0C-9E3D3ECEE150}" type="parTrans" cxnId="{6E10894E-1FC5-416C-A0B0-FD4A51E9990A}">
      <dgm:prSet/>
      <dgm:spPr/>
      <dgm:t>
        <a:bodyPr/>
        <a:lstStyle/>
        <a:p>
          <a:endParaRPr lang="en-US"/>
        </a:p>
      </dgm:t>
    </dgm:pt>
    <dgm:pt modelId="{E5653BB6-3203-4CAB-A7C7-867001AD31F8}" type="sibTrans" cxnId="{6E10894E-1FC5-416C-A0B0-FD4A51E9990A}">
      <dgm:prSet/>
      <dgm:spPr/>
      <dgm:t>
        <a:bodyPr/>
        <a:lstStyle/>
        <a:p>
          <a:endParaRPr lang="en-US"/>
        </a:p>
      </dgm:t>
    </dgm:pt>
    <dgm:pt modelId="{E0D99FAA-19E3-4709-B41F-EA9F7FCB82CB}">
      <dgm:prSet custT="1"/>
      <dgm:spPr/>
      <dgm:t>
        <a:bodyPr/>
        <a:lstStyle/>
        <a:p>
          <a:r>
            <a:rPr lang="en-US" sz="1850" i="1" dirty="0" smtClean="0"/>
            <a:t>Fun Fact: People born in the following states have the longest life expectancies in the USA: Hawaii (81.3), Minnesota (81.1), and Connecticut (80.8). </a:t>
          </a:r>
        </a:p>
      </dgm:t>
    </dgm:pt>
    <dgm:pt modelId="{D1A32F92-AF04-4CFD-9650-2336A011CACF}" type="parTrans" cxnId="{E360D44B-39DF-48C8-8C2C-0446AD818C41}">
      <dgm:prSet/>
      <dgm:spPr/>
      <dgm:t>
        <a:bodyPr/>
        <a:lstStyle/>
        <a:p>
          <a:endParaRPr lang="en-US"/>
        </a:p>
      </dgm:t>
    </dgm:pt>
    <dgm:pt modelId="{96058066-C6C4-4ABD-A7EC-9AF74410F345}" type="sibTrans" cxnId="{E360D44B-39DF-48C8-8C2C-0446AD818C41}">
      <dgm:prSet/>
      <dgm:spPr/>
      <dgm:t>
        <a:bodyPr/>
        <a:lstStyle/>
        <a:p>
          <a:endParaRPr lang="en-US"/>
        </a:p>
      </dgm:t>
    </dgm:pt>
    <dgm:pt modelId="{0C12F29F-341C-41CE-B708-8AFE80FF9B55}">
      <dgm:prSet/>
      <dgm:spPr/>
      <dgm:t>
        <a:bodyPr/>
        <a:lstStyle/>
        <a:p>
          <a:r>
            <a:rPr lang="en-US" b="1" dirty="0" smtClean="0"/>
            <a:t>Investment Return Expectations:  </a:t>
          </a:r>
          <a:r>
            <a:rPr lang="en-US" b="0" dirty="0" smtClean="0"/>
            <a:t>Investment professionals and actuaries recommended a more conservative investment assumption of 7.5%. Assuming lower investment expectations increases liabilities to the retirement plan.</a:t>
          </a:r>
        </a:p>
      </dgm:t>
    </dgm:pt>
    <dgm:pt modelId="{1AC08395-A375-4E96-A2DE-C3B6746E3D57}" type="parTrans" cxnId="{7F186F49-71EE-49FE-B7D6-113D331A94A0}">
      <dgm:prSet/>
      <dgm:spPr/>
      <dgm:t>
        <a:bodyPr/>
        <a:lstStyle/>
        <a:p>
          <a:endParaRPr lang="en-US"/>
        </a:p>
      </dgm:t>
    </dgm:pt>
    <dgm:pt modelId="{B290776E-1247-4E76-A80D-183E0D8C49D9}" type="sibTrans" cxnId="{7F186F49-71EE-49FE-B7D6-113D331A94A0}">
      <dgm:prSet/>
      <dgm:spPr/>
      <dgm:t>
        <a:bodyPr/>
        <a:lstStyle/>
        <a:p>
          <a:endParaRPr lang="en-US"/>
        </a:p>
      </dgm:t>
    </dgm:pt>
    <dgm:pt modelId="{DDA05C17-8517-4BC9-8C04-7B68061C73CD}" type="pres">
      <dgm:prSet presAssocID="{509A4AF4-B512-4675-97E5-5662369AAA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FDB4C4-F2A4-470A-A6BD-46706764F1AB}" type="pres">
      <dgm:prSet presAssocID="{BC7C95BD-FC16-4EDA-B5A0-4931379D5F91}" presName="parentText" presStyleLbl="node1" presStyleIdx="0" presStyleCnt="3" custLinFactNeighborX="221" custLinFactNeighborY="-219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A41D4-8CB6-4D5C-BA01-CDBFB1F5D69B}" type="pres">
      <dgm:prSet presAssocID="{D0288AE2-3BBB-4684-AD7C-125A02E79A29}" presName="spacer" presStyleCnt="0"/>
      <dgm:spPr/>
    </dgm:pt>
    <dgm:pt modelId="{F36700DC-39C0-4E18-9A75-1EEEDB4B62A7}" type="pres">
      <dgm:prSet presAssocID="{E0D99FAA-19E3-4709-B41F-EA9F7FCB82CB}" presName="parentText" presStyleLbl="node1" presStyleIdx="1" presStyleCnt="3" custScaleY="318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0BA2E-BDB7-444E-94BD-81F252B432B4}" type="pres">
      <dgm:prSet presAssocID="{96058066-C6C4-4ABD-A7EC-9AF74410F345}" presName="spacer" presStyleCnt="0"/>
      <dgm:spPr/>
    </dgm:pt>
    <dgm:pt modelId="{60F892D7-11CA-4C32-8DDA-9BD784BFBEF0}" type="pres">
      <dgm:prSet presAssocID="{0C12F29F-341C-41CE-B708-8AFE80FF9B5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D996E-55B6-4EFE-A8F7-732EED5E2D23}" type="pres">
      <dgm:prSet presAssocID="{0C12F29F-341C-41CE-B708-8AFE80FF9B5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8A11C0-24AB-471E-82AB-262FDC8C10E9}" srcId="{509A4AF4-B512-4675-97E5-5662369AAA28}" destId="{BC7C95BD-FC16-4EDA-B5A0-4931379D5F91}" srcOrd="0" destOrd="0" parTransId="{615DD9C8-D3B1-4E50-8B05-0BB9B2A9BFC9}" sibTransId="{D0288AE2-3BBB-4684-AD7C-125A02E79A29}"/>
    <dgm:cxn modelId="{A7EE94F5-304C-4D89-9C21-19BB5F3A6AB9}" type="presOf" srcId="{509A4AF4-B512-4675-97E5-5662369AAA28}" destId="{DDA05C17-8517-4BC9-8C04-7B68061C73CD}" srcOrd="0" destOrd="0" presId="urn:microsoft.com/office/officeart/2005/8/layout/vList2"/>
    <dgm:cxn modelId="{E360D44B-39DF-48C8-8C2C-0446AD818C41}" srcId="{509A4AF4-B512-4675-97E5-5662369AAA28}" destId="{E0D99FAA-19E3-4709-B41F-EA9F7FCB82CB}" srcOrd="1" destOrd="0" parTransId="{D1A32F92-AF04-4CFD-9650-2336A011CACF}" sibTransId="{96058066-C6C4-4ABD-A7EC-9AF74410F345}"/>
    <dgm:cxn modelId="{AA4BFD7F-A560-4C9A-96AB-4A1C9D6734FC}" type="presOf" srcId="{E0D99FAA-19E3-4709-B41F-EA9F7FCB82CB}" destId="{F36700DC-39C0-4E18-9A75-1EEEDB4B62A7}" srcOrd="0" destOrd="0" presId="urn:microsoft.com/office/officeart/2005/8/layout/vList2"/>
    <dgm:cxn modelId="{7F186F49-71EE-49FE-B7D6-113D331A94A0}" srcId="{509A4AF4-B512-4675-97E5-5662369AAA28}" destId="{0C12F29F-341C-41CE-B708-8AFE80FF9B55}" srcOrd="2" destOrd="0" parTransId="{1AC08395-A375-4E96-A2DE-C3B6746E3D57}" sibTransId="{B290776E-1247-4E76-A80D-183E0D8C49D9}"/>
    <dgm:cxn modelId="{0ABE8199-12CE-4659-A7D7-4BFD8477F23A}" type="presOf" srcId="{9151F481-0CF5-4472-8C39-A57BE1DFBA6A}" destId="{A18D996E-55B6-4EFE-A8F7-732EED5E2D23}" srcOrd="0" destOrd="0" presId="urn:microsoft.com/office/officeart/2005/8/layout/vList2"/>
    <dgm:cxn modelId="{6E10894E-1FC5-416C-A0B0-FD4A51E9990A}" srcId="{0C12F29F-341C-41CE-B708-8AFE80FF9B55}" destId="{9151F481-0CF5-4472-8C39-A57BE1DFBA6A}" srcOrd="0" destOrd="0" parTransId="{EE6327A2-AB72-4630-9A0C-9E3D3ECEE150}" sibTransId="{E5653BB6-3203-4CAB-A7C7-867001AD31F8}"/>
    <dgm:cxn modelId="{7D21F1C1-D65E-469C-8D28-DFDC5BF5713C}" type="presOf" srcId="{BC7C95BD-FC16-4EDA-B5A0-4931379D5F91}" destId="{F9FDB4C4-F2A4-470A-A6BD-46706764F1AB}" srcOrd="0" destOrd="0" presId="urn:microsoft.com/office/officeart/2005/8/layout/vList2"/>
    <dgm:cxn modelId="{824AF5C0-AF55-4FD5-8F9F-B85CDC8E3C8B}" type="presOf" srcId="{0C12F29F-341C-41CE-B708-8AFE80FF9B55}" destId="{60F892D7-11CA-4C32-8DDA-9BD784BFBEF0}" srcOrd="0" destOrd="0" presId="urn:microsoft.com/office/officeart/2005/8/layout/vList2"/>
    <dgm:cxn modelId="{E7D64C51-D448-4930-823A-85343F816FED}" type="presParOf" srcId="{DDA05C17-8517-4BC9-8C04-7B68061C73CD}" destId="{F9FDB4C4-F2A4-470A-A6BD-46706764F1AB}" srcOrd="0" destOrd="0" presId="urn:microsoft.com/office/officeart/2005/8/layout/vList2"/>
    <dgm:cxn modelId="{B117A084-DAF4-4A2A-B4D9-F3F3311D6F70}" type="presParOf" srcId="{DDA05C17-8517-4BC9-8C04-7B68061C73CD}" destId="{499A41D4-8CB6-4D5C-BA01-CDBFB1F5D69B}" srcOrd="1" destOrd="0" presId="urn:microsoft.com/office/officeart/2005/8/layout/vList2"/>
    <dgm:cxn modelId="{24855584-2D3C-4DD7-B7BC-676748F719C2}" type="presParOf" srcId="{DDA05C17-8517-4BC9-8C04-7B68061C73CD}" destId="{F36700DC-39C0-4E18-9A75-1EEEDB4B62A7}" srcOrd="2" destOrd="0" presId="urn:microsoft.com/office/officeart/2005/8/layout/vList2"/>
    <dgm:cxn modelId="{F9BF8E23-C5EB-42DD-A7DF-BC866CD014EB}" type="presParOf" srcId="{DDA05C17-8517-4BC9-8C04-7B68061C73CD}" destId="{8150BA2E-BDB7-444E-94BD-81F252B432B4}" srcOrd="3" destOrd="0" presId="urn:microsoft.com/office/officeart/2005/8/layout/vList2"/>
    <dgm:cxn modelId="{0BD08A2B-9568-4F16-BE2D-001125BC4B79}" type="presParOf" srcId="{DDA05C17-8517-4BC9-8C04-7B68061C73CD}" destId="{60F892D7-11CA-4C32-8DDA-9BD784BFBEF0}" srcOrd="4" destOrd="0" presId="urn:microsoft.com/office/officeart/2005/8/layout/vList2"/>
    <dgm:cxn modelId="{476B31EC-CFDE-47D1-82F6-137BFE333123}" type="presParOf" srcId="{DDA05C17-8517-4BC9-8C04-7B68061C73CD}" destId="{A18D996E-55B6-4EFE-A8F7-732EED5E2D2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E6A5E-B1C9-452C-A4E1-0B9192A77DD9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914A393-7A19-4807-81D7-1B16B122F0F5}">
      <dgm:prSet phldrT="[Text]"/>
      <dgm:spPr/>
      <dgm:t>
        <a:bodyPr/>
        <a:lstStyle/>
        <a:p>
          <a:r>
            <a:rPr lang="en-US" dirty="0" smtClean="0"/>
            <a:t>ALL plans with sustainability measures included in the 2018 Omnibus Pension bill expected to be fully funded within 30 years</a:t>
          </a:r>
          <a:endParaRPr lang="en-US" dirty="0"/>
        </a:p>
      </dgm:t>
    </dgm:pt>
    <dgm:pt modelId="{08587C4F-26E5-4A5E-AF71-5ACA0959EACA}" type="parTrans" cxnId="{9C617AB3-80D8-43CC-8A9D-DCE7CF21BA6D}">
      <dgm:prSet/>
      <dgm:spPr/>
      <dgm:t>
        <a:bodyPr/>
        <a:lstStyle/>
        <a:p>
          <a:endParaRPr lang="en-US"/>
        </a:p>
      </dgm:t>
    </dgm:pt>
    <dgm:pt modelId="{85607116-DE4F-4D71-82F9-7E9C793B6113}" type="sibTrans" cxnId="{9C617AB3-80D8-43CC-8A9D-DCE7CF21BA6D}">
      <dgm:prSet/>
      <dgm:spPr/>
      <dgm:t>
        <a:bodyPr/>
        <a:lstStyle/>
        <a:p>
          <a:endParaRPr lang="en-US"/>
        </a:p>
      </dgm:t>
    </dgm:pt>
    <dgm:pt modelId="{22FA9C77-1B3A-4BE6-8D4C-8FD35264C08C}" type="pres">
      <dgm:prSet presAssocID="{839E6A5E-B1C9-452C-A4E1-0B9192A77D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3CEC02-B30D-40FD-B164-976592EA70FD}" type="pres">
      <dgm:prSet presAssocID="{9914A393-7A19-4807-81D7-1B16B122F0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69FD8-0DAC-4882-928C-587B27E00C8F}" type="presOf" srcId="{9914A393-7A19-4807-81D7-1B16B122F0F5}" destId="{1F3CEC02-B30D-40FD-B164-976592EA70FD}" srcOrd="0" destOrd="0" presId="urn:microsoft.com/office/officeart/2005/8/layout/vList2"/>
    <dgm:cxn modelId="{3825856D-E426-4652-A828-41EDA4A5542B}" type="presOf" srcId="{839E6A5E-B1C9-452C-A4E1-0B9192A77DD9}" destId="{22FA9C77-1B3A-4BE6-8D4C-8FD35264C08C}" srcOrd="0" destOrd="0" presId="urn:microsoft.com/office/officeart/2005/8/layout/vList2"/>
    <dgm:cxn modelId="{9C617AB3-80D8-43CC-8A9D-DCE7CF21BA6D}" srcId="{839E6A5E-B1C9-452C-A4E1-0B9192A77DD9}" destId="{9914A393-7A19-4807-81D7-1B16B122F0F5}" srcOrd="0" destOrd="0" parTransId="{08587C4F-26E5-4A5E-AF71-5ACA0959EACA}" sibTransId="{85607116-DE4F-4D71-82F9-7E9C793B6113}"/>
    <dgm:cxn modelId="{12C67B94-170E-49B4-8870-7DB20A476DFA}" type="presParOf" srcId="{22FA9C77-1B3A-4BE6-8D4C-8FD35264C08C}" destId="{1F3CEC02-B30D-40FD-B164-976592EA70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DB4C4-F2A4-470A-A6BD-46706764F1AB}">
      <dsp:nvSpPr>
        <dsp:cNvPr id="0" name=""/>
        <dsp:cNvSpPr/>
      </dsp:nvSpPr>
      <dsp:spPr>
        <a:xfrm>
          <a:off x="0" y="324734"/>
          <a:ext cx="7981950" cy="1712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Life Expectancies Increased: </a:t>
          </a:r>
          <a:r>
            <a:rPr lang="en-US" sz="2300" kern="1200" dirty="0" smtClean="0"/>
            <a:t> A comprehensive study in 2014 resulted in a more aggressive forecast for mortality improvements.  Use of the more conservative assumption increased liabilities.</a:t>
          </a:r>
          <a:endParaRPr lang="en-US" sz="2300" kern="1200" dirty="0"/>
        </a:p>
      </dsp:txBody>
      <dsp:txXfrm>
        <a:off x="83616" y="408350"/>
        <a:ext cx="7814718" cy="1545648"/>
      </dsp:txXfrm>
    </dsp:sp>
    <dsp:sp modelId="{F36700DC-39C0-4E18-9A75-1EEEDB4B62A7}">
      <dsp:nvSpPr>
        <dsp:cNvPr id="0" name=""/>
        <dsp:cNvSpPr/>
      </dsp:nvSpPr>
      <dsp:spPr>
        <a:xfrm>
          <a:off x="0" y="2121925"/>
          <a:ext cx="7981950" cy="5450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50" i="1" kern="1200" dirty="0" smtClean="0"/>
            <a:t>Fun Fact: People born in the following states have the longest life expectancies in the USA: Hawaii (81.3), Minnesota (81.1), and Connecticut (80.8). </a:t>
          </a:r>
        </a:p>
      </dsp:txBody>
      <dsp:txXfrm>
        <a:off x="26608" y="2148533"/>
        <a:ext cx="7928734" cy="491856"/>
      </dsp:txXfrm>
    </dsp:sp>
    <dsp:sp modelId="{60F892D7-11CA-4C32-8DDA-9BD784BFBEF0}">
      <dsp:nvSpPr>
        <dsp:cNvPr id="0" name=""/>
        <dsp:cNvSpPr/>
      </dsp:nvSpPr>
      <dsp:spPr>
        <a:xfrm>
          <a:off x="0" y="2736117"/>
          <a:ext cx="7981950" cy="1712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Investment Return Expectations:  </a:t>
          </a:r>
          <a:r>
            <a:rPr lang="en-US" sz="2300" b="0" kern="1200" dirty="0" smtClean="0"/>
            <a:t>Investment professionals and actuaries recommended a more conservative investment assumption of 7.5%. Assuming lower investment expectations increases liabilities to the retirement plan.</a:t>
          </a:r>
        </a:p>
      </dsp:txBody>
      <dsp:txXfrm>
        <a:off x="83616" y="2819733"/>
        <a:ext cx="7814718" cy="1545648"/>
      </dsp:txXfrm>
    </dsp:sp>
    <dsp:sp modelId="{A18D996E-55B6-4EFE-A8F7-732EED5E2D23}">
      <dsp:nvSpPr>
        <dsp:cNvPr id="0" name=""/>
        <dsp:cNvSpPr/>
      </dsp:nvSpPr>
      <dsp:spPr>
        <a:xfrm>
          <a:off x="0" y="4448997"/>
          <a:ext cx="798195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42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kern="1200" dirty="0"/>
        </a:p>
      </dsp:txBody>
      <dsp:txXfrm>
        <a:off x="0" y="4448997"/>
        <a:ext cx="7981950" cy="397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CEC02-B30D-40FD-B164-976592EA70FD}">
      <dsp:nvSpPr>
        <dsp:cNvPr id="0" name=""/>
        <dsp:cNvSpPr/>
      </dsp:nvSpPr>
      <dsp:spPr>
        <a:xfrm>
          <a:off x="0" y="138254"/>
          <a:ext cx="7467600" cy="17046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ALL plans with sustainability measures included in the 2018 Omnibus Pension bill expected to be fully funded within 30 years</a:t>
          </a:r>
          <a:endParaRPr lang="en-US" sz="3100" kern="1200" dirty="0"/>
        </a:p>
      </dsp:txBody>
      <dsp:txXfrm>
        <a:off x="83216" y="221470"/>
        <a:ext cx="7301168" cy="1538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0.89632</cdr:x>
      <cdr:y>0.25</cdr:y>
    </cdr:from>
    <cdr:to>
      <cdr:x>0.96991</cdr:x>
      <cdr:y>0.32353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76334" y="1447800"/>
          <a:ext cx="605616" cy="425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105%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0.89344</cdr:x>
      <cdr:y>0.48492</cdr:y>
    </cdr:from>
    <cdr:to>
      <cdr:x>0.95914</cdr:x>
      <cdr:y>0.54374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05799" y="3051517"/>
          <a:ext cx="610773" cy="370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52%</a:t>
          </a:r>
          <a:endParaRPr lang="en-US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0.09556</cdr:x>
      <cdr:y>0.02851</cdr:y>
    </cdr:from>
    <cdr:to>
      <cdr:x>0.58412</cdr:x>
      <cdr:y>0.12573</cdr:y>
    </cdr:to>
    <cdr:sp macro="" textlink="">
      <cdr:nvSpPr>
        <cdr:cNvPr id="2" name="TextBox 29">
          <a:extLst xmlns:a="http://schemas.openxmlformats.org/drawingml/2006/main">
            <a:ext uri="{FF2B5EF4-FFF2-40B4-BE49-F238E27FC236}">
              <a16:creationId xmlns:a16="http://schemas.microsoft.com/office/drawing/2014/main" id="{E19CE91F-2FE7-40A6-B9C7-006E543C81CD}"/>
            </a:ext>
          </a:extLst>
        </cdr:cNvPr>
        <cdr:cNvSpPr txBox="1"/>
      </cdr:nvSpPr>
      <cdr:spPr>
        <a:xfrm xmlns:a="http://schemas.openxmlformats.org/drawingml/2006/main">
          <a:off x="805425" y="155717"/>
          <a:ext cx="4117756" cy="53091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solidFill>
                <a:srgbClr val="1F497D">
                  <a:lumMod val="75000"/>
                </a:srgbClr>
              </a:solidFill>
              <a:latin typeface="Helvetica "/>
              <a:cs typeface="Lucida Grande"/>
            </a:rPr>
            <a:t>ER Funding Phased-in Over 6 </a:t>
          </a:r>
          <a:r>
            <a:rPr lang="en-US" sz="1800" b="1" dirty="0" err="1">
              <a:solidFill>
                <a:srgbClr val="1F497D">
                  <a:lumMod val="75000"/>
                </a:srgbClr>
              </a:solidFill>
              <a:latin typeface="Helvetica "/>
              <a:cs typeface="Lucida Grande"/>
            </a:rPr>
            <a:t>Yrs</a:t>
          </a:r>
          <a:endParaRPr lang="en-US" sz="1800" b="1" dirty="0">
            <a:solidFill>
              <a:srgbClr val="1F497D">
                <a:lumMod val="75000"/>
              </a:srgbClr>
            </a:solidFill>
            <a:latin typeface="Helvetica "/>
            <a:cs typeface="Lucida Grande"/>
          </a:endParaRPr>
        </a:p>
        <a:p xmlns:a="http://schemas.openxmlformats.org/drawingml/2006/main">
          <a:pPr algn="ctr"/>
          <a:r>
            <a:rPr lang="en-US" sz="1050" b="1" dirty="0">
              <a:solidFill>
                <a:srgbClr val="1F497D">
                  <a:lumMod val="75000"/>
                </a:srgbClr>
              </a:solidFill>
              <a:latin typeface="Helvetica "/>
              <a:cs typeface="Lucida Grande"/>
            </a:rPr>
            <a:t>(6.5% to 9.0%:  0.835%, 0.835%, 0.21%, 0.21%, 0.21%, 0.20%)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3419468-7BFD-4C3D-A22A-FEDB8BB9740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C6583BEE-4AB9-4880-8A5F-DE431EC6B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30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113DC62-65B9-414D-A339-DC993F3A885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B31F122B-4C9A-47B1-9BDA-AE9233D35E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2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668D-DE0C-423C-964C-5F45FE074F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7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t="4002" r="820" b="-1621"/>
          <a:stretch/>
        </p:blipFill>
        <p:spPr>
          <a:xfrm>
            <a:off x="-2" y="1"/>
            <a:ext cx="9144002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6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89E8-D6AD-4FDA-AEAF-743B02F98003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3FD3-0615-4764-9B63-8272C6250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1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6A7C-8908-49A8-9C4B-8A0BC22D89BA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3FD3-0615-4764-9B63-8272C6250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96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8200" y="1683603"/>
            <a:ext cx="3505199" cy="209627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0"/>
              </a:spcBef>
              <a:buNone/>
              <a:defRPr sz="4500" spc="100" baseline="0">
                <a:latin typeface="HelveticaNeueLT St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Retirement </a:t>
            </a:r>
          </a:p>
          <a:p>
            <a:r>
              <a:rPr lang="en-US" dirty="0" smtClean="0"/>
              <a:t>Systems of </a:t>
            </a:r>
          </a:p>
          <a:p>
            <a:r>
              <a:rPr lang="en-US" dirty="0" smtClean="0"/>
              <a:t>Minnesota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1D7A-1FF4-42E6-98DC-54014065014F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759" y="609600"/>
            <a:ext cx="5334000" cy="5334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419600" y="3969603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NeueLT Std"/>
              </a:rPr>
              <a:t>Minnesota State Retirement</a:t>
            </a:r>
            <a:r>
              <a:rPr lang="en-US" sz="1600" baseline="0" dirty="0" smtClean="0">
                <a:latin typeface="HelveticaNeueLT Std"/>
              </a:rPr>
              <a:t> System</a:t>
            </a:r>
          </a:p>
          <a:p>
            <a:pPr algn="ctr"/>
            <a:r>
              <a:rPr lang="en-US" sz="1600" baseline="0" dirty="0" smtClean="0">
                <a:latin typeface="HelveticaNeueLT Std"/>
              </a:rPr>
              <a:t>Teachers Retirement Association</a:t>
            </a:r>
          </a:p>
          <a:p>
            <a:pPr algn="ctr"/>
            <a:r>
              <a:rPr lang="en-US" sz="1600" baseline="0" dirty="0" smtClean="0">
                <a:latin typeface="HelveticaNeueLT Std"/>
              </a:rPr>
              <a:t>Public Employees Retirement Association</a:t>
            </a:r>
            <a:endParaRPr lang="en-US" sz="1600" dirty="0">
              <a:latin typeface="HelveticaNeueLT Std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889241" y="3817203"/>
            <a:ext cx="3035559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41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813C-448F-420B-85FA-943912D17C75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152400"/>
            <a:ext cx="1066800" cy="10668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028700" y="152400"/>
            <a:ext cx="7848600" cy="0"/>
          </a:xfrm>
          <a:prstGeom prst="line">
            <a:avLst/>
          </a:prstGeom>
          <a:ln w="254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028700" y="609600"/>
            <a:ext cx="7848600" cy="0"/>
          </a:xfrm>
          <a:prstGeom prst="line">
            <a:avLst/>
          </a:prstGeom>
          <a:ln w="254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itle 6"/>
          <p:cNvSpPr txBox="1">
            <a:spLocks/>
          </p:cNvSpPr>
          <p:nvPr userDrawn="1"/>
        </p:nvSpPr>
        <p:spPr>
          <a:xfrm>
            <a:off x="1038225" y="8206"/>
            <a:ext cx="7496175" cy="7537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tx1">
                  <a:lumMod val="40000"/>
                  <a:lumOff val="6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41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5935-D764-4E9E-9273-636FD53B49F1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4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96A6-F55F-4B13-8DD1-7E573977552D}" type="datetime1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152400"/>
            <a:ext cx="1066800" cy="1066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028700" y="152400"/>
            <a:ext cx="7848600" cy="0"/>
          </a:xfrm>
          <a:prstGeom prst="line">
            <a:avLst/>
          </a:prstGeom>
          <a:ln w="254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028700" y="609600"/>
            <a:ext cx="7848600" cy="0"/>
          </a:xfrm>
          <a:prstGeom prst="line">
            <a:avLst/>
          </a:prstGeom>
          <a:ln w="254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945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2559-6C4E-4BAF-8AD5-FD1D081733C5}" type="datetime1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05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D69B-44B0-4501-A61D-A93E4362CA50}" type="datetime1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7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8F90-55BB-414A-99F6-1B928DB998BB}" type="datetime1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96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983D-088E-4971-AC84-205DA2F5FA91}" type="datetime1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4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C0FC-FEF9-4F7E-8535-F8CF09049B89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3FD3-0615-4764-9B63-8272C6250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15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1CA4-C90C-4C9C-A667-79B734617883}" type="datetime1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6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7B66-583F-4D13-9BD4-E6978472FB0E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58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3221-45FF-4393-BCD5-8D3319417EDA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30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8A14A6D-69D1-425E-BE71-EFCFC35D999A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CFA905B-266C-4F56-9990-A24C6275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67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5541-3D4C-4401-ABE1-9D14C2B0457C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3DD-03D9-4DD4-889D-3B0C915D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99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2358-C8B4-4A6B-A3CB-7F95EC244B35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3DD-03D9-4DD4-889D-3B0C915D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4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FC80-F3E6-4CC9-8406-FBFCE90BB343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3DD-03D9-4DD4-889D-3B0C915D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49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9FFB-77C7-4A76-BCFC-3CE0B5CEC8EA}" type="datetime1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3DD-03D9-4DD4-889D-3B0C915D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00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4B9F-2D99-4D18-9B1E-DCC1A3D47BA2}" type="datetime1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3DD-03D9-4DD4-889D-3B0C915D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86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B47-62CB-4D9A-A1D0-D91871A6B4B2}" type="datetime1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3DD-03D9-4DD4-889D-3B0C915D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5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8284-7399-46C9-84CF-38EB10033630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3FD3-0615-4764-9B63-8272C6250EB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966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4B1C-BFAC-42AE-A8E4-338D5A0474DE}" type="datetime1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3DD-03D9-4DD4-889D-3B0C915D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07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0B61-0E60-46D8-AC01-8E40BF2A3628}" type="datetime1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3DD-03D9-4DD4-889D-3B0C915D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11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A31F-2D2A-420E-AD50-3458D718942F}" type="datetime1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3DD-03D9-4DD4-889D-3B0C915D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84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919C-8C9D-4BD7-8652-8D44FEB3BAE3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3DD-03D9-4DD4-889D-3B0C915D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51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EFB-27D3-4514-AC22-0E9C823576A8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3DD-03D9-4DD4-889D-3B0C915D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14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019800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spc="0">
                <a:solidFill>
                  <a:schemeClr val="bg1"/>
                </a:solidFill>
                <a:latin typeface="Lucida Grande"/>
                <a:cs typeface="Lucida Grande"/>
              </a:defRPr>
            </a:lvl1pPr>
          </a:lstStyle>
          <a:p>
            <a:endParaRPr lang="en-US" sz="1800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685800" y="400050"/>
            <a:ext cx="80772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1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latin typeface="Perpetua" panose="02020502060401020303" pitchFamily="18" charset="0"/>
              </a:rPr>
              <a:t>St. Paul Teachers’ Retirement Fund Association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04900" y="838200"/>
            <a:ext cx="7200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1066800" y="952500"/>
            <a:ext cx="72009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1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0" dirty="0">
                <a:latin typeface="Perpetua" panose="02020502060401020303" pitchFamily="18" charset="0"/>
              </a:rPr>
              <a:t>Serving the retirement needs of St. Paul Teachers since 1909</a:t>
            </a: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685800" y="400050"/>
            <a:ext cx="80772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1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latin typeface="Perpetua" panose="02020502060401020303" pitchFamily="18" charset="0"/>
              </a:rPr>
              <a:t>St. Paul Teachers’ Retirement Fund Association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04900" y="838200"/>
            <a:ext cx="7200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1066800" y="952500"/>
            <a:ext cx="72009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1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0" dirty="0">
                <a:latin typeface="Perpetua" panose="02020502060401020303" pitchFamily="18" charset="0"/>
              </a:rPr>
              <a:t>Serving the retirement needs of St. Paul Teachers since 1909</a:t>
            </a:r>
          </a:p>
        </p:txBody>
      </p:sp>
    </p:spTree>
    <p:extLst>
      <p:ext uri="{BB962C8B-B14F-4D97-AF65-F5344CB8AC3E}">
        <p14:creationId xmlns:p14="http://schemas.microsoft.com/office/powerpoint/2010/main" val="1294268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Lucida Grande"/>
                <a:cs typeface="Lucida Grande"/>
              </a:defRPr>
            </a:lvl1pPr>
            <a:lvl2pPr>
              <a:defRPr sz="2400">
                <a:latin typeface="Lucida Grande"/>
                <a:cs typeface="Lucida Grande"/>
              </a:defRPr>
            </a:lvl2pPr>
            <a:lvl3pPr>
              <a:defRPr sz="2000">
                <a:latin typeface="Lucida Grande"/>
                <a:cs typeface="Lucida Grande"/>
              </a:defRPr>
            </a:lvl3pPr>
            <a:lvl4pPr>
              <a:defRPr sz="1800">
                <a:latin typeface="Lucida Grande"/>
                <a:cs typeface="Lucida Grande"/>
              </a:defRPr>
            </a:lvl4pPr>
            <a:lvl5pPr>
              <a:defRPr sz="1800">
                <a:latin typeface="Lucida Grande"/>
                <a:cs typeface="Lucida Grand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Lucida Grande"/>
                <a:cs typeface="Lucida Grande"/>
              </a:defRPr>
            </a:lvl1pPr>
            <a:lvl2pPr>
              <a:defRPr sz="2400">
                <a:latin typeface="Lucida Grande"/>
                <a:cs typeface="Lucida Grande"/>
              </a:defRPr>
            </a:lvl2pPr>
            <a:lvl3pPr>
              <a:defRPr sz="2000">
                <a:latin typeface="Lucida Grande"/>
                <a:cs typeface="Lucida Grande"/>
              </a:defRPr>
            </a:lvl3pPr>
            <a:lvl4pPr>
              <a:defRPr sz="1800">
                <a:latin typeface="Lucida Grande"/>
                <a:cs typeface="Lucida Grande"/>
              </a:defRPr>
            </a:lvl4pPr>
            <a:lvl5pPr>
              <a:defRPr sz="1800">
                <a:latin typeface="Lucida Grande"/>
                <a:cs typeface="Lucida Grand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8200" y="6324600"/>
            <a:ext cx="4267200" cy="365125"/>
          </a:xfrm>
        </p:spPr>
        <p:txBody>
          <a:bodyPr/>
          <a:lstStyle>
            <a:lvl1pPr algn="r">
              <a:defRPr sz="1100" b="0" spc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0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17636"/>
            <a:ext cx="4267200" cy="444976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Lucida Grande"/>
                <a:cs typeface="Lucida Grande"/>
              </a:defRPr>
            </a:lvl1pPr>
            <a:lvl2pPr>
              <a:defRPr sz="2400">
                <a:latin typeface="Lucida Grande"/>
                <a:cs typeface="Lucida Grande"/>
              </a:defRPr>
            </a:lvl2pPr>
            <a:lvl3pPr>
              <a:defRPr sz="2000">
                <a:latin typeface="Lucida Grande"/>
                <a:cs typeface="Lucida Grande"/>
              </a:defRPr>
            </a:lvl3pPr>
            <a:lvl4pPr>
              <a:defRPr sz="1800">
                <a:latin typeface="Lucida Grande"/>
                <a:cs typeface="Lucida Grande"/>
              </a:defRPr>
            </a:lvl4pPr>
            <a:lvl5pPr>
              <a:defRPr sz="1800">
                <a:latin typeface="Lucida Grande"/>
                <a:cs typeface="Lucida Grand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5"/>
            <a:ext cx="4267200" cy="444976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Lucida Grande"/>
                <a:cs typeface="Lucida Grande"/>
              </a:defRPr>
            </a:lvl1pPr>
            <a:lvl2pPr>
              <a:defRPr sz="2400">
                <a:latin typeface="Lucida Grande"/>
                <a:cs typeface="Lucida Grande"/>
              </a:defRPr>
            </a:lvl2pPr>
            <a:lvl3pPr>
              <a:defRPr sz="2000">
                <a:latin typeface="Lucida Grande"/>
                <a:cs typeface="Lucida Grande"/>
              </a:defRPr>
            </a:lvl3pPr>
            <a:lvl4pPr>
              <a:defRPr sz="1800">
                <a:latin typeface="Lucida Grande"/>
                <a:cs typeface="Lucida Grande"/>
              </a:defRPr>
            </a:lvl4pPr>
            <a:lvl5pPr>
              <a:defRPr sz="1800">
                <a:latin typeface="Lucida Grande"/>
                <a:cs typeface="Lucida Grand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324600"/>
            <a:ext cx="4267200" cy="365125"/>
          </a:xfrm>
        </p:spPr>
        <p:txBody>
          <a:bodyPr/>
          <a:lstStyle>
            <a:lvl1pPr algn="r">
              <a:defRPr sz="1100" b="0" spc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B9A5276-1B06-46DB-90EA-E5A2EE525C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47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66800"/>
            <a:ext cx="4648200" cy="312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Lucida Grande"/>
                <a:cs typeface="Lucida Grande"/>
              </a:defRPr>
            </a:lvl1pPr>
            <a:lvl2pPr>
              <a:defRPr sz="2000">
                <a:latin typeface="Lucida Grande"/>
                <a:cs typeface="Lucida Grande"/>
              </a:defRPr>
            </a:lvl2pPr>
            <a:lvl3pPr>
              <a:defRPr sz="1800">
                <a:latin typeface="Lucida Grande"/>
                <a:cs typeface="Lucida Grande"/>
              </a:defRPr>
            </a:lvl3pPr>
            <a:lvl4pPr>
              <a:defRPr sz="1600">
                <a:latin typeface="Lucida Grande"/>
                <a:cs typeface="Lucida Grande"/>
              </a:defRPr>
            </a:lvl4pPr>
            <a:lvl5pPr>
              <a:defRPr sz="1600">
                <a:latin typeface="Lucida Grande"/>
                <a:cs typeface="Lucida Grand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28600" y="4267200"/>
            <a:ext cx="46482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Lucida Grande"/>
                <a:cs typeface="Lucida Grande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97703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2590800" cy="4525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Lucida Grande"/>
                <a:cs typeface="Lucida Grande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8200" y="6324600"/>
            <a:ext cx="4267200" cy="365125"/>
          </a:xfrm>
        </p:spPr>
        <p:txBody>
          <a:bodyPr/>
          <a:lstStyle>
            <a:lvl1pPr algn="r">
              <a:defRPr sz="1100" b="0" spc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276600" y="1600200"/>
            <a:ext cx="2590800" cy="452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Lucida Grande"/>
                <a:cs typeface="Lucida Grande"/>
              </a:defRPr>
            </a:lvl1pPr>
            <a:lvl2pPr algn="ctr">
              <a:defRPr sz="1200"/>
            </a:lvl2pPr>
            <a:lvl3pPr algn="ctr">
              <a:defRPr sz="1100"/>
            </a:lvl3pPr>
            <a:lvl4pPr algn="ctr">
              <a:defRPr sz="1050"/>
            </a:lvl4pPr>
            <a:lvl5pPr algn="ctr"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324600" y="1600200"/>
            <a:ext cx="2590800" cy="45259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latin typeface="Lucida Grande"/>
                <a:cs typeface="Lucida Grande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11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B4D8-EB26-4220-B675-2B86EEA38D70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3FD3-0615-4764-9B63-8272C6250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77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324600"/>
            <a:ext cx="4267200" cy="365125"/>
          </a:xfrm>
        </p:spPr>
        <p:txBody>
          <a:bodyPr/>
          <a:lstStyle>
            <a:lvl1pPr algn="r">
              <a:defRPr sz="1100" b="0" spc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B9A5276-1B06-46DB-90EA-E5A2EE525C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D5E0591-E352-4D3C-9AA1-C8BA6963FC2D}" type="datetime1">
              <a:rPr lang="en-US" smtClean="0"/>
              <a:t>3/4/2019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84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38862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87688" y="2286000"/>
            <a:ext cx="2779712" cy="24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066800"/>
            <a:ext cx="23622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324600"/>
            <a:ext cx="4267200" cy="365125"/>
          </a:xfrm>
        </p:spPr>
        <p:txBody>
          <a:bodyPr/>
          <a:lstStyle>
            <a:lvl1pPr algn="r">
              <a:defRPr sz="1100" b="0" spc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B9A5276-1B06-46DB-90EA-E5A2EE525C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8149C0F-760D-4B5B-881A-CC99A3E26202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304800" y="3581400"/>
            <a:ext cx="23622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48400" y="1066800"/>
            <a:ext cx="23622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48400" y="3581400"/>
            <a:ext cx="23622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6600" y="5029200"/>
            <a:ext cx="23622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3276600" y="990600"/>
            <a:ext cx="23622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83785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38862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1447800"/>
            <a:ext cx="1789112" cy="24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324600"/>
            <a:ext cx="4267200" cy="365125"/>
          </a:xfrm>
        </p:spPr>
        <p:txBody>
          <a:bodyPr/>
          <a:lstStyle>
            <a:lvl1pPr algn="r">
              <a:defRPr sz="1100" b="0" spc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B9A5276-1B06-46DB-90EA-E5A2EE525C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E67CE80-2307-42BE-B166-46227CEAAD31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990600" y="4038600"/>
            <a:ext cx="7239000" cy="160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2895600" y="1447800"/>
            <a:ext cx="5334000" cy="24384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738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324600"/>
            <a:ext cx="4267200" cy="365125"/>
          </a:xfrm>
        </p:spPr>
        <p:txBody>
          <a:bodyPr/>
          <a:lstStyle>
            <a:lvl1pPr algn="r">
              <a:defRPr sz="1100" b="0" spc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B9A5276-1B06-46DB-90EA-E5A2EE525C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4DC91A49-3167-4203-8042-0005E301B9B9}" type="datetime1">
              <a:rPr lang="en-US" smtClean="0"/>
              <a:t>3/4/2019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79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49831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2999"/>
            <a:ext cx="4267200" cy="49831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D3E5303-DDAC-4E7C-8962-59FD4A721916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324600"/>
            <a:ext cx="4267200" cy="365125"/>
          </a:xfrm>
        </p:spPr>
        <p:txBody>
          <a:bodyPr/>
          <a:lstStyle>
            <a:lvl1pPr algn="r">
              <a:defRPr sz="1100" b="0" spc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B9A5276-1B06-46DB-90EA-E5A2EE525C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28600" y="304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/>
              <a:t>Click</a:t>
            </a:r>
            <a:r>
              <a:rPr lang="en-US" sz="3600" b="1" dirty="0"/>
              <a:t>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286141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66800"/>
            <a:ext cx="4648200" cy="312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14705AC-D066-421B-8BF7-EFF5C6DEA564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324600"/>
            <a:ext cx="4267200" cy="365125"/>
          </a:xfrm>
        </p:spPr>
        <p:txBody>
          <a:bodyPr/>
          <a:lstStyle>
            <a:lvl1pPr algn="r">
              <a:defRPr sz="1100" b="0" spc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B9A5276-1B06-46DB-90EA-E5A2EE525C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28600" y="304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Click to edit Master text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28600" y="4267200"/>
            <a:ext cx="46482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164542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2590800" cy="4525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324600"/>
            <a:ext cx="4267200" cy="365125"/>
          </a:xfrm>
        </p:spPr>
        <p:txBody>
          <a:bodyPr/>
          <a:lstStyle>
            <a:lvl1pPr algn="r">
              <a:defRPr sz="1100" b="0" spc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B9A5276-1B06-46DB-90EA-E5A2EE525C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324600" y="399871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Click to edit Master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276600" y="1600200"/>
            <a:ext cx="2590800" cy="452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algn="ctr">
              <a:defRPr sz="1200"/>
            </a:lvl2pPr>
            <a:lvl3pPr algn="ctr">
              <a:defRPr sz="1100"/>
            </a:lvl3pPr>
            <a:lvl4pPr algn="ctr">
              <a:defRPr sz="1050"/>
            </a:lvl4pPr>
            <a:lvl5pPr algn="ctr"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324600" y="1600200"/>
            <a:ext cx="2590800" cy="45259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4296E84F-B82B-428C-93AA-4491AFBA3513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6600" y="399871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Click to edit Master text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28600" y="368596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446823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38862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87688" y="2286000"/>
            <a:ext cx="2779712" cy="24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066800"/>
            <a:ext cx="23622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324600"/>
            <a:ext cx="4267200" cy="365125"/>
          </a:xfrm>
        </p:spPr>
        <p:txBody>
          <a:bodyPr/>
          <a:lstStyle>
            <a:lvl1pPr algn="r">
              <a:defRPr sz="1100" b="0" spc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B9A5276-1B06-46DB-90EA-E5A2EE525C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4D1E8F0B-D981-419E-85E0-CEA648337F51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304800" y="3581400"/>
            <a:ext cx="23622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48400" y="1066800"/>
            <a:ext cx="23622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48400" y="3581400"/>
            <a:ext cx="23622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6600" y="5029200"/>
            <a:ext cx="23622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3276600" y="990600"/>
            <a:ext cx="23622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888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38862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1447800"/>
            <a:ext cx="1789112" cy="24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324600"/>
            <a:ext cx="4267200" cy="365125"/>
          </a:xfrm>
        </p:spPr>
        <p:txBody>
          <a:bodyPr/>
          <a:lstStyle>
            <a:lvl1pPr algn="r">
              <a:defRPr sz="1100" b="0" spc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B9A5276-1B06-46DB-90EA-E5A2EE525C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D9A7845F-8CA1-4565-AA22-932CCF731015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990600" y="4038600"/>
            <a:ext cx="7239000" cy="160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2895600" y="1447800"/>
            <a:ext cx="5334000" cy="24384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47759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23B1DD9-77F7-4AC4-BB88-92AD4C6F6552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CFA905B-266C-4F56-9990-A24C6275A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64A-30BD-495A-A73A-B31724760A94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3FD3-0615-4764-9B63-8272C6250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001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2130426"/>
            <a:ext cx="4419600" cy="2212975"/>
          </a:xfrm>
          <a:prstGeom prst="rect">
            <a:avLst/>
          </a:prstGeo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your title in this box!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43400" y="4343400"/>
            <a:ext cx="3962400" cy="101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here!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1" y="-5301"/>
            <a:ext cx="4071063" cy="6863301"/>
          </a:xfrm>
          <a:custGeom>
            <a:avLst/>
            <a:gdLst>
              <a:gd name="connsiteX0" fmla="*/ 0 w 3899613"/>
              <a:gd name="connsiteY0" fmla="*/ 0 h 5143500"/>
              <a:gd name="connsiteX1" fmla="*/ 2444620 w 3899613"/>
              <a:gd name="connsiteY1" fmla="*/ 0 h 5143500"/>
              <a:gd name="connsiteX2" fmla="*/ 3899613 w 3899613"/>
              <a:gd name="connsiteY2" fmla="*/ 2562679 h 5143500"/>
              <a:gd name="connsiteX3" fmla="*/ 2424241 w 3899613"/>
              <a:gd name="connsiteY3" fmla="*/ 5143500 h 5143500"/>
              <a:gd name="connsiteX4" fmla="*/ 0 w 3899613"/>
              <a:gd name="connsiteY4" fmla="*/ 5143500 h 5143500"/>
              <a:gd name="connsiteX5" fmla="*/ 0 w 3899613"/>
              <a:gd name="connsiteY5" fmla="*/ 0 h 5143500"/>
              <a:gd name="connsiteX0" fmla="*/ 0 w 4071063"/>
              <a:gd name="connsiteY0" fmla="*/ 0 h 5143500"/>
              <a:gd name="connsiteX1" fmla="*/ 2444620 w 4071063"/>
              <a:gd name="connsiteY1" fmla="*/ 0 h 5143500"/>
              <a:gd name="connsiteX2" fmla="*/ 4071063 w 4071063"/>
              <a:gd name="connsiteY2" fmla="*/ 2565854 h 5143500"/>
              <a:gd name="connsiteX3" fmla="*/ 2424241 w 4071063"/>
              <a:gd name="connsiteY3" fmla="*/ 5143500 h 5143500"/>
              <a:gd name="connsiteX4" fmla="*/ 0 w 4071063"/>
              <a:gd name="connsiteY4" fmla="*/ 5143500 h 5143500"/>
              <a:gd name="connsiteX5" fmla="*/ 0 w 4071063"/>
              <a:gd name="connsiteY5" fmla="*/ 0 h 5143500"/>
              <a:gd name="connsiteX0" fmla="*/ 0 w 4071063"/>
              <a:gd name="connsiteY0" fmla="*/ 3976 h 5147476"/>
              <a:gd name="connsiteX1" fmla="*/ 2420766 w 4071063"/>
              <a:gd name="connsiteY1" fmla="*/ 0 h 5147476"/>
              <a:gd name="connsiteX2" fmla="*/ 4071063 w 4071063"/>
              <a:gd name="connsiteY2" fmla="*/ 2569830 h 5147476"/>
              <a:gd name="connsiteX3" fmla="*/ 2424241 w 4071063"/>
              <a:gd name="connsiteY3" fmla="*/ 5147476 h 5147476"/>
              <a:gd name="connsiteX4" fmla="*/ 0 w 4071063"/>
              <a:gd name="connsiteY4" fmla="*/ 5147476 h 5147476"/>
              <a:gd name="connsiteX5" fmla="*/ 0 w 4071063"/>
              <a:gd name="connsiteY5" fmla="*/ 3976 h 514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1063" h="5147476">
                <a:moveTo>
                  <a:pt x="0" y="3976"/>
                </a:moveTo>
                <a:lnTo>
                  <a:pt x="2420766" y="0"/>
                </a:lnTo>
                <a:lnTo>
                  <a:pt x="4071063" y="2569830"/>
                </a:lnTo>
                <a:lnTo>
                  <a:pt x="2424241" y="5147476"/>
                </a:lnTo>
                <a:lnTo>
                  <a:pt x="0" y="5147476"/>
                </a:lnTo>
                <a:lnTo>
                  <a:pt x="0" y="397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502" y="128137"/>
            <a:ext cx="1007098" cy="6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3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2130426"/>
            <a:ext cx="4419600" cy="2212975"/>
          </a:xfrm>
          <a:prstGeom prst="rect">
            <a:avLst/>
          </a:prstGeo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your title in this box!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43400" y="4343400"/>
            <a:ext cx="3962400" cy="101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here!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1" y="-5301"/>
            <a:ext cx="4071063" cy="6863301"/>
          </a:xfrm>
          <a:custGeom>
            <a:avLst/>
            <a:gdLst>
              <a:gd name="connsiteX0" fmla="*/ 0 w 3899613"/>
              <a:gd name="connsiteY0" fmla="*/ 0 h 5143500"/>
              <a:gd name="connsiteX1" fmla="*/ 2444620 w 3899613"/>
              <a:gd name="connsiteY1" fmla="*/ 0 h 5143500"/>
              <a:gd name="connsiteX2" fmla="*/ 3899613 w 3899613"/>
              <a:gd name="connsiteY2" fmla="*/ 2562679 h 5143500"/>
              <a:gd name="connsiteX3" fmla="*/ 2424241 w 3899613"/>
              <a:gd name="connsiteY3" fmla="*/ 5143500 h 5143500"/>
              <a:gd name="connsiteX4" fmla="*/ 0 w 3899613"/>
              <a:gd name="connsiteY4" fmla="*/ 5143500 h 5143500"/>
              <a:gd name="connsiteX5" fmla="*/ 0 w 3899613"/>
              <a:gd name="connsiteY5" fmla="*/ 0 h 5143500"/>
              <a:gd name="connsiteX0" fmla="*/ 0 w 4071063"/>
              <a:gd name="connsiteY0" fmla="*/ 0 h 5143500"/>
              <a:gd name="connsiteX1" fmla="*/ 2444620 w 4071063"/>
              <a:gd name="connsiteY1" fmla="*/ 0 h 5143500"/>
              <a:gd name="connsiteX2" fmla="*/ 4071063 w 4071063"/>
              <a:gd name="connsiteY2" fmla="*/ 2565854 h 5143500"/>
              <a:gd name="connsiteX3" fmla="*/ 2424241 w 4071063"/>
              <a:gd name="connsiteY3" fmla="*/ 5143500 h 5143500"/>
              <a:gd name="connsiteX4" fmla="*/ 0 w 4071063"/>
              <a:gd name="connsiteY4" fmla="*/ 5143500 h 5143500"/>
              <a:gd name="connsiteX5" fmla="*/ 0 w 4071063"/>
              <a:gd name="connsiteY5" fmla="*/ 0 h 5143500"/>
              <a:gd name="connsiteX0" fmla="*/ 0 w 4071063"/>
              <a:gd name="connsiteY0" fmla="*/ 3976 h 5147476"/>
              <a:gd name="connsiteX1" fmla="*/ 2420766 w 4071063"/>
              <a:gd name="connsiteY1" fmla="*/ 0 h 5147476"/>
              <a:gd name="connsiteX2" fmla="*/ 4071063 w 4071063"/>
              <a:gd name="connsiteY2" fmla="*/ 2569830 h 5147476"/>
              <a:gd name="connsiteX3" fmla="*/ 2424241 w 4071063"/>
              <a:gd name="connsiteY3" fmla="*/ 5147476 h 5147476"/>
              <a:gd name="connsiteX4" fmla="*/ 0 w 4071063"/>
              <a:gd name="connsiteY4" fmla="*/ 5147476 h 5147476"/>
              <a:gd name="connsiteX5" fmla="*/ 0 w 4071063"/>
              <a:gd name="connsiteY5" fmla="*/ 3976 h 514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1063" h="5147476">
                <a:moveTo>
                  <a:pt x="0" y="3976"/>
                </a:moveTo>
                <a:lnTo>
                  <a:pt x="2420766" y="0"/>
                </a:lnTo>
                <a:lnTo>
                  <a:pt x="4071063" y="2569830"/>
                </a:lnTo>
                <a:lnTo>
                  <a:pt x="2424241" y="5147476"/>
                </a:lnTo>
                <a:lnTo>
                  <a:pt x="0" y="5147476"/>
                </a:lnTo>
                <a:lnTo>
                  <a:pt x="0" y="397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502" y="128137"/>
            <a:ext cx="1007098" cy="6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3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874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2963"/>
            <a:ext cx="8229600" cy="39576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10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114801" y="-9755"/>
            <a:ext cx="5040141" cy="6867755"/>
          </a:xfrm>
          <a:custGeom>
            <a:avLst/>
            <a:gdLst>
              <a:gd name="connsiteX0" fmla="*/ 0 w 4495800"/>
              <a:gd name="connsiteY0" fmla="*/ 0 h 5143500"/>
              <a:gd name="connsiteX1" fmla="*/ 4495800 w 4495800"/>
              <a:gd name="connsiteY1" fmla="*/ 0 h 5143500"/>
              <a:gd name="connsiteX2" fmla="*/ 4495800 w 4495800"/>
              <a:gd name="connsiteY2" fmla="*/ 5143500 h 5143500"/>
              <a:gd name="connsiteX3" fmla="*/ 0 w 4495800"/>
              <a:gd name="connsiteY3" fmla="*/ 5143500 h 5143500"/>
              <a:gd name="connsiteX4" fmla="*/ 0 w 4495800"/>
              <a:gd name="connsiteY4" fmla="*/ 0 h 5143500"/>
              <a:gd name="connsiteX0" fmla="*/ 0 w 4495800"/>
              <a:gd name="connsiteY0" fmla="*/ 0 h 5143500"/>
              <a:gd name="connsiteX1" fmla="*/ 4495800 w 4495800"/>
              <a:gd name="connsiteY1" fmla="*/ 0 h 5143500"/>
              <a:gd name="connsiteX2" fmla="*/ 4495800 w 4495800"/>
              <a:gd name="connsiteY2" fmla="*/ 5143500 h 5143500"/>
              <a:gd name="connsiteX3" fmla="*/ 0 w 4495800"/>
              <a:gd name="connsiteY3" fmla="*/ 5143500 h 5143500"/>
              <a:gd name="connsiteX4" fmla="*/ 1766248 w 4495800"/>
              <a:gd name="connsiteY4" fmla="*/ 2579427 h 5143500"/>
              <a:gd name="connsiteX5" fmla="*/ 0 w 4495800"/>
              <a:gd name="connsiteY5" fmla="*/ 0 h 5143500"/>
              <a:gd name="connsiteX0" fmla="*/ 0 w 4495800"/>
              <a:gd name="connsiteY0" fmla="*/ 0 h 5143500"/>
              <a:gd name="connsiteX1" fmla="*/ 4495800 w 4495800"/>
              <a:gd name="connsiteY1" fmla="*/ 0 h 5143500"/>
              <a:gd name="connsiteX2" fmla="*/ 4495800 w 4495800"/>
              <a:gd name="connsiteY2" fmla="*/ 5143500 h 5143500"/>
              <a:gd name="connsiteX3" fmla="*/ 0 w 4495800"/>
              <a:gd name="connsiteY3" fmla="*/ 5143500 h 5143500"/>
              <a:gd name="connsiteX4" fmla="*/ 1766248 w 4495800"/>
              <a:gd name="connsiteY4" fmla="*/ 2579427 h 5143500"/>
              <a:gd name="connsiteX5" fmla="*/ 0 w 4495800"/>
              <a:gd name="connsiteY5" fmla="*/ 0 h 5143500"/>
              <a:gd name="connsiteX0" fmla="*/ 0 w 4495800"/>
              <a:gd name="connsiteY0" fmla="*/ 0 h 5143500"/>
              <a:gd name="connsiteX1" fmla="*/ 4495800 w 4495800"/>
              <a:gd name="connsiteY1" fmla="*/ 0 h 5143500"/>
              <a:gd name="connsiteX2" fmla="*/ 4495800 w 4495800"/>
              <a:gd name="connsiteY2" fmla="*/ 5143500 h 5143500"/>
              <a:gd name="connsiteX3" fmla="*/ 0 w 4495800"/>
              <a:gd name="connsiteY3" fmla="*/ 5143500 h 5143500"/>
              <a:gd name="connsiteX4" fmla="*/ 1766248 w 4495800"/>
              <a:gd name="connsiteY4" fmla="*/ 2579427 h 5143500"/>
              <a:gd name="connsiteX5" fmla="*/ 0 w 4495800"/>
              <a:gd name="connsiteY5" fmla="*/ 0 h 5143500"/>
              <a:gd name="connsiteX0" fmla="*/ 0 w 4495800"/>
              <a:gd name="connsiteY0" fmla="*/ 0 h 5143500"/>
              <a:gd name="connsiteX1" fmla="*/ 4495800 w 4495800"/>
              <a:gd name="connsiteY1" fmla="*/ 0 h 5143500"/>
              <a:gd name="connsiteX2" fmla="*/ 4495800 w 4495800"/>
              <a:gd name="connsiteY2" fmla="*/ 5143500 h 5143500"/>
              <a:gd name="connsiteX3" fmla="*/ 130010 w 4495800"/>
              <a:gd name="connsiteY3" fmla="*/ 5143500 h 5143500"/>
              <a:gd name="connsiteX4" fmla="*/ 1766248 w 4495800"/>
              <a:gd name="connsiteY4" fmla="*/ 2579427 h 5143500"/>
              <a:gd name="connsiteX5" fmla="*/ 0 w 4495800"/>
              <a:gd name="connsiteY5" fmla="*/ 0 h 5143500"/>
              <a:gd name="connsiteX0" fmla="*/ 0 w 4374458"/>
              <a:gd name="connsiteY0" fmla="*/ 0 h 5147834"/>
              <a:gd name="connsiteX1" fmla="*/ 4374458 w 4374458"/>
              <a:gd name="connsiteY1" fmla="*/ 4334 h 5147834"/>
              <a:gd name="connsiteX2" fmla="*/ 4374458 w 4374458"/>
              <a:gd name="connsiteY2" fmla="*/ 5147834 h 5147834"/>
              <a:gd name="connsiteX3" fmla="*/ 8668 w 4374458"/>
              <a:gd name="connsiteY3" fmla="*/ 5147834 h 5147834"/>
              <a:gd name="connsiteX4" fmla="*/ 1644906 w 4374458"/>
              <a:gd name="connsiteY4" fmla="*/ 2583761 h 5147834"/>
              <a:gd name="connsiteX5" fmla="*/ 0 w 4374458"/>
              <a:gd name="connsiteY5" fmla="*/ 0 h 5147834"/>
              <a:gd name="connsiteX0" fmla="*/ 0 w 5018196"/>
              <a:gd name="connsiteY0" fmla="*/ 0 h 5147834"/>
              <a:gd name="connsiteX1" fmla="*/ 5018196 w 5018196"/>
              <a:gd name="connsiteY1" fmla="*/ 4334 h 5147834"/>
              <a:gd name="connsiteX2" fmla="*/ 4374458 w 5018196"/>
              <a:gd name="connsiteY2" fmla="*/ 5147834 h 5147834"/>
              <a:gd name="connsiteX3" fmla="*/ 8668 w 5018196"/>
              <a:gd name="connsiteY3" fmla="*/ 5147834 h 5147834"/>
              <a:gd name="connsiteX4" fmla="*/ 1644906 w 5018196"/>
              <a:gd name="connsiteY4" fmla="*/ 2583761 h 5147834"/>
              <a:gd name="connsiteX5" fmla="*/ 0 w 5018196"/>
              <a:gd name="connsiteY5" fmla="*/ 0 h 5147834"/>
              <a:gd name="connsiteX0" fmla="*/ 0 w 5040141"/>
              <a:gd name="connsiteY0" fmla="*/ 0 h 5147834"/>
              <a:gd name="connsiteX1" fmla="*/ 5018196 w 5040141"/>
              <a:gd name="connsiteY1" fmla="*/ 4334 h 5147834"/>
              <a:gd name="connsiteX2" fmla="*/ 5040141 w 5040141"/>
              <a:gd name="connsiteY2" fmla="*/ 5147834 h 5147834"/>
              <a:gd name="connsiteX3" fmla="*/ 8668 w 5040141"/>
              <a:gd name="connsiteY3" fmla="*/ 5147834 h 5147834"/>
              <a:gd name="connsiteX4" fmla="*/ 1644906 w 5040141"/>
              <a:gd name="connsiteY4" fmla="*/ 2583761 h 5147834"/>
              <a:gd name="connsiteX5" fmla="*/ 0 w 5040141"/>
              <a:gd name="connsiteY5" fmla="*/ 0 h 5147834"/>
              <a:gd name="connsiteX0" fmla="*/ 0 w 5040141"/>
              <a:gd name="connsiteY0" fmla="*/ 2982 h 5150816"/>
              <a:gd name="connsiteX1" fmla="*/ 5025511 w 5040141"/>
              <a:gd name="connsiteY1" fmla="*/ 0 h 5150816"/>
              <a:gd name="connsiteX2" fmla="*/ 5040141 w 5040141"/>
              <a:gd name="connsiteY2" fmla="*/ 5150816 h 5150816"/>
              <a:gd name="connsiteX3" fmla="*/ 8668 w 5040141"/>
              <a:gd name="connsiteY3" fmla="*/ 5150816 h 5150816"/>
              <a:gd name="connsiteX4" fmla="*/ 1644906 w 5040141"/>
              <a:gd name="connsiteY4" fmla="*/ 2586743 h 5150816"/>
              <a:gd name="connsiteX5" fmla="*/ 0 w 5040141"/>
              <a:gd name="connsiteY5" fmla="*/ 2982 h 515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0141" h="5150816">
                <a:moveTo>
                  <a:pt x="0" y="2982"/>
                </a:moveTo>
                <a:lnTo>
                  <a:pt x="5025511" y="0"/>
                </a:lnTo>
                <a:cubicBezTo>
                  <a:pt x="5030388" y="1716939"/>
                  <a:pt x="5035264" y="3433877"/>
                  <a:pt x="5040141" y="5150816"/>
                </a:cubicBezTo>
                <a:lnTo>
                  <a:pt x="8668" y="5150816"/>
                </a:lnTo>
                <a:cubicBezTo>
                  <a:pt x="520080" y="4332519"/>
                  <a:pt x="1126670" y="3398216"/>
                  <a:pt x="1644906" y="2586743"/>
                </a:cubicBezTo>
                <a:lnTo>
                  <a:pt x="0" y="2982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2260600"/>
            <a:ext cx="3810000" cy="233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/>
            </a:lvl1pPr>
          </a:lstStyle>
          <a:p>
            <a:pPr lvl="0"/>
            <a:r>
              <a:rPr lang="en-US" dirty="0" smtClean="0"/>
              <a:t>Enter your title in this box!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8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1136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1136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5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46274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86036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946274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86036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3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7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39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83443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344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845496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0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07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16F2-7CCB-41E9-989E-BB7EAABC4437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3FD3-0615-4764-9B63-8272C6250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718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27237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6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5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75751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9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6E17FF6-9D0B-46AF-B8A8-477C093FE8F1}" type="datetime1">
              <a:rPr lang="en-US" smtClean="0">
                <a:solidFill>
                  <a:srgbClr val="000000"/>
                </a:solidFill>
              </a:rPr>
              <a:t>3/4/2019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10E6089-02E5-48D0-BB9F-A8EAA87FBB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23" name="Freeform 11"/>
          <p:cNvSpPr>
            <a:spLocks noChangeArrowheads="1"/>
          </p:cNvSpPr>
          <p:nvPr userDrawn="1"/>
        </p:nvSpPr>
        <p:spPr bwMode="auto">
          <a:xfrm>
            <a:off x="609600" y="1219200"/>
            <a:ext cx="7924800" cy="1295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1750" cap="flat" cmpd="sng">
            <a:solidFill>
              <a:srgbClr val="0000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3324" name="Line 12"/>
          <p:cNvSpPr>
            <a:spLocks noChangeShapeType="1"/>
          </p:cNvSpPr>
          <p:nvPr userDrawn="1"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065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5EEA73-A90C-43D1-BBD3-CAC5E003E430}" type="datetime1">
              <a:rPr lang="en-US" smtClean="0">
                <a:solidFill>
                  <a:srgbClr val="000000"/>
                </a:solidFill>
              </a:rPr>
              <a:t>3/4/2019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B115F-06D0-4F0C-8CE9-7C46148080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41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05A43C-5CB8-4E8B-87E6-28FD028D09D1}" type="datetime1">
              <a:rPr lang="en-US" smtClean="0">
                <a:solidFill>
                  <a:srgbClr val="000000"/>
                </a:solidFill>
              </a:rPr>
              <a:t>3/4/2019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10CBD-C0CE-4E6C-B745-E3CF636973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979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D1B1B-68E1-4B54-970D-2C270D8F4DF1}" type="datetime1">
              <a:rPr lang="en-US" smtClean="0">
                <a:solidFill>
                  <a:srgbClr val="000000"/>
                </a:solidFill>
              </a:rPr>
              <a:t>3/4/2019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84CEC-3B87-4E59-A42B-0C56574BE3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08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CA6839-DF28-4FF0-8EA4-FF6E26025993}" type="datetime1">
              <a:rPr lang="en-US" smtClean="0">
                <a:solidFill>
                  <a:srgbClr val="000000"/>
                </a:solidFill>
              </a:rPr>
              <a:t>3/4/2019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BC5ED-20DA-4C6D-9E1B-583E1AA455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52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1A2E4-D733-429F-95A0-1E1992BFE44B}" type="datetime1">
              <a:rPr lang="en-US" smtClean="0">
                <a:solidFill>
                  <a:srgbClr val="000000"/>
                </a:solidFill>
              </a:rPr>
              <a:t>3/4/2019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40B9D-5DCF-4F68-9DAE-75A33CD5FC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100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4C5A9-F7B9-43A1-9695-2D7F578DE14C}" type="datetime1">
              <a:rPr lang="en-US" smtClean="0">
                <a:solidFill>
                  <a:srgbClr val="000000"/>
                </a:solidFill>
              </a:rPr>
              <a:t>3/4/2019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B9767-5E02-4B48-8168-EC2C8042E6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773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A2538-26F1-4378-9948-4CB8066A5016}" type="datetime1">
              <a:rPr lang="en-US" smtClean="0">
                <a:solidFill>
                  <a:srgbClr val="000000"/>
                </a:solidFill>
              </a:rPr>
              <a:t>3/4/2019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02038-5DD0-4D2F-A392-9D4A8D9AE4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4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CE1A-A103-42A6-8A1D-5CEDFF1A431C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3FD3-0615-4764-9B63-8272C6250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247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56185-93FC-4D9C-89F0-451E572F2726}" type="datetime1">
              <a:rPr lang="en-US" smtClean="0">
                <a:solidFill>
                  <a:srgbClr val="000000"/>
                </a:solidFill>
              </a:rPr>
              <a:t>3/4/2019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E46AE-BAF1-4A49-8A13-974105414F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511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C9154-8A1D-4134-9A5D-4D361FDF3CE3}" type="datetime1">
              <a:rPr lang="en-US" smtClean="0">
                <a:solidFill>
                  <a:srgbClr val="000000"/>
                </a:solidFill>
              </a:rPr>
              <a:t>3/4/2019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3E5F-A11D-4794-838C-F7FDA363AB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729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F496E0-F1D7-4A4F-9D8A-A9E8232A4C0E}" type="datetime1">
              <a:rPr lang="en-US" smtClean="0">
                <a:solidFill>
                  <a:srgbClr val="000000"/>
                </a:solidFill>
              </a:rPr>
              <a:t>3/4/2019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F4253-DB5A-41A3-84D0-A8223DD4A5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869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A321BE4-3546-4C56-8BDF-2B608CE2B0FE}" type="datetime1">
              <a:rPr lang="en-US" smtClean="0">
                <a:solidFill>
                  <a:srgbClr val="000000"/>
                </a:solidFill>
              </a:rPr>
              <a:t>3/4/2019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D9115E-6E87-4D51-AA63-16315056D6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49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8D6E2D1-78BD-4D57-A498-39DE55927FD0}" type="datetime1">
              <a:rPr lang="en-US" smtClean="0">
                <a:solidFill>
                  <a:srgbClr val="000000"/>
                </a:solidFill>
              </a:rPr>
              <a:t>3/4/2019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566A543-9802-4E96-A480-4B09FF6FF6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064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FE0367D-D527-4246-9CCB-4D32FDD77690}" type="datetime1">
              <a:rPr lang="en-US" smtClean="0">
                <a:solidFill>
                  <a:srgbClr val="000000"/>
                </a:solidFill>
              </a:rPr>
              <a:t>3/4/2019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681FA23-E2E3-4B5F-8D83-0479D76FE0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357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EEF308-C706-4023-9FE5-29261C755AE4}" type="datetime1">
              <a:rPr lang="en-US" smtClean="0">
                <a:solidFill>
                  <a:srgbClr val="000000"/>
                </a:solidFill>
              </a:rPr>
              <a:t>3/4/2019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BF3107-3F61-46C2-8305-977959EE84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2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C220767-33C1-4A3D-B017-8EF7FCD91E98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A43FD3-0615-4764-9B63-8272C6250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7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18C6-FCE0-4EE1-9748-45B71E4180E8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3FD3-0615-4764-9B63-8272C6250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5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>
            <a:off x="0" y="-35180"/>
            <a:ext cx="9156333" cy="644779"/>
          </a:xfrm>
          <a:custGeom>
            <a:avLst/>
            <a:gdLst>
              <a:gd name="connsiteX0" fmla="*/ 0 w 8763000"/>
              <a:gd name="connsiteY0" fmla="*/ 931334 h 931334"/>
              <a:gd name="connsiteX1" fmla="*/ 4381500 w 8763000"/>
              <a:gd name="connsiteY1" fmla="*/ 0 h 931334"/>
              <a:gd name="connsiteX2" fmla="*/ 8763000 w 8763000"/>
              <a:gd name="connsiteY2" fmla="*/ 931334 h 931334"/>
              <a:gd name="connsiteX3" fmla="*/ 0 w 8763000"/>
              <a:gd name="connsiteY3" fmla="*/ 931334 h 931334"/>
              <a:gd name="connsiteX0" fmla="*/ 0 w 8763000"/>
              <a:gd name="connsiteY0" fmla="*/ 1131860 h 1131860"/>
              <a:gd name="connsiteX1" fmla="*/ 8760995 w 8763000"/>
              <a:gd name="connsiteY1" fmla="*/ 0 h 1131860"/>
              <a:gd name="connsiteX2" fmla="*/ 8763000 w 8763000"/>
              <a:gd name="connsiteY2" fmla="*/ 1131860 h 1131860"/>
              <a:gd name="connsiteX3" fmla="*/ 0 w 8763000"/>
              <a:gd name="connsiteY3" fmla="*/ 1131860 h 1131860"/>
              <a:gd name="connsiteX0" fmla="*/ 0 w 8763000"/>
              <a:gd name="connsiteY0" fmla="*/ 1131860 h 1131860"/>
              <a:gd name="connsiteX1" fmla="*/ 7845300 w 8763000"/>
              <a:gd name="connsiteY1" fmla="*/ 120375 h 1131860"/>
              <a:gd name="connsiteX2" fmla="*/ 8760995 w 8763000"/>
              <a:gd name="connsiteY2" fmla="*/ 0 h 1131860"/>
              <a:gd name="connsiteX3" fmla="*/ 8763000 w 8763000"/>
              <a:gd name="connsiteY3" fmla="*/ 1131860 h 1131860"/>
              <a:gd name="connsiteX4" fmla="*/ 0 w 8763000"/>
              <a:gd name="connsiteY4" fmla="*/ 1131860 h 1131860"/>
              <a:gd name="connsiteX0" fmla="*/ 0 w 8763000"/>
              <a:gd name="connsiteY0" fmla="*/ 1131860 h 1131860"/>
              <a:gd name="connsiteX1" fmla="*/ 5740800 w 8763000"/>
              <a:gd name="connsiteY1" fmla="*/ 39095 h 1131860"/>
              <a:gd name="connsiteX2" fmla="*/ 8760995 w 8763000"/>
              <a:gd name="connsiteY2" fmla="*/ 0 h 1131860"/>
              <a:gd name="connsiteX3" fmla="*/ 8763000 w 8763000"/>
              <a:gd name="connsiteY3" fmla="*/ 1131860 h 1131860"/>
              <a:gd name="connsiteX4" fmla="*/ 0 w 8763000"/>
              <a:gd name="connsiteY4" fmla="*/ 1131860 h 1131860"/>
              <a:gd name="connsiteX0" fmla="*/ 0 w 8763000"/>
              <a:gd name="connsiteY0" fmla="*/ 1146951 h 1146951"/>
              <a:gd name="connsiteX1" fmla="*/ 5754600 w 8763000"/>
              <a:gd name="connsiteY1" fmla="*/ 0 h 1146951"/>
              <a:gd name="connsiteX2" fmla="*/ 8760995 w 8763000"/>
              <a:gd name="connsiteY2" fmla="*/ 15091 h 1146951"/>
              <a:gd name="connsiteX3" fmla="*/ 8763000 w 8763000"/>
              <a:gd name="connsiteY3" fmla="*/ 1146951 h 1146951"/>
              <a:gd name="connsiteX4" fmla="*/ 0 w 8763000"/>
              <a:gd name="connsiteY4" fmla="*/ 1146951 h 1146951"/>
              <a:gd name="connsiteX0" fmla="*/ 0 w 8774819"/>
              <a:gd name="connsiteY0" fmla="*/ 1213140 h 1213140"/>
              <a:gd name="connsiteX1" fmla="*/ 5754600 w 8774819"/>
              <a:gd name="connsiteY1" fmla="*/ 66189 h 1213140"/>
              <a:gd name="connsiteX2" fmla="*/ 8774795 w 8774819"/>
              <a:gd name="connsiteY2" fmla="*/ 0 h 1213140"/>
              <a:gd name="connsiteX3" fmla="*/ 8763000 w 8774819"/>
              <a:gd name="connsiteY3" fmla="*/ 1213140 h 1213140"/>
              <a:gd name="connsiteX4" fmla="*/ 0 w 8774819"/>
              <a:gd name="connsiteY4" fmla="*/ 1213140 h 121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4819" h="1213140">
                <a:moveTo>
                  <a:pt x="0" y="1213140"/>
                </a:moveTo>
                <a:lnTo>
                  <a:pt x="5754600" y="66189"/>
                </a:lnTo>
                <a:lnTo>
                  <a:pt x="8774795" y="0"/>
                </a:lnTo>
                <a:cubicBezTo>
                  <a:pt x="8775463" y="377287"/>
                  <a:pt x="8762332" y="835853"/>
                  <a:pt x="8763000" y="1213140"/>
                </a:cubicBezTo>
                <a:lnTo>
                  <a:pt x="0" y="1213140"/>
                </a:lnTo>
                <a:close/>
              </a:path>
            </a:pathLst>
          </a:custGeom>
          <a:solidFill>
            <a:srgbClr val="04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7"/>
          <p:cNvSpPr/>
          <p:nvPr userDrawn="1"/>
        </p:nvSpPr>
        <p:spPr>
          <a:xfrm rot="10800000">
            <a:off x="-1" y="2"/>
            <a:ext cx="6743381" cy="893698"/>
          </a:xfrm>
          <a:custGeom>
            <a:avLst/>
            <a:gdLst>
              <a:gd name="connsiteX0" fmla="*/ 0 w 8763000"/>
              <a:gd name="connsiteY0" fmla="*/ 931334 h 931334"/>
              <a:gd name="connsiteX1" fmla="*/ 4381500 w 8763000"/>
              <a:gd name="connsiteY1" fmla="*/ 0 h 931334"/>
              <a:gd name="connsiteX2" fmla="*/ 8763000 w 8763000"/>
              <a:gd name="connsiteY2" fmla="*/ 931334 h 931334"/>
              <a:gd name="connsiteX3" fmla="*/ 0 w 8763000"/>
              <a:gd name="connsiteY3" fmla="*/ 931334 h 931334"/>
              <a:gd name="connsiteX0" fmla="*/ 0 w 8763000"/>
              <a:gd name="connsiteY0" fmla="*/ 1131860 h 1131860"/>
              <a:gd name="connsiteX1" fmla="*/ 8760995 w 8763000"/>
              <a:gd name="connsiteY1" fmla="*/ 0 h 1131860"/>
              <a:gd name="connsiteX2" fmla="*/ 8763000 w 8763000"/>
              <a:gd name="connsiteY2" fmla="*/ 1131860 h 1131860"/>
              <a:gd name="connsiteX3" fmla="*/ 0 w 8763000"/>
              <a:gd name="connsiteY3" fmla="*/ 1131860 h 1131860"/>
              <a:gd name="connsiteX0" fmla="*/ 0 w 8763000"/>
              <a:gd name="connsiteY0" fmla="*/ 1239272 h 1239272"/>
              <a:gd name="connsiteX1" fmla="*/ 8751307 w 8763000"/>
              <a:gd name="connsiteY1" fmla="*/ 0 h 1239272"/>
              <a:gd name="connsiteX2" fmla="*/ 8763000 w 8763000"/>
              <a:gd name="connsiteY2" fmla="*/ 1239272 h 1239272"/>
              <a:gd name="connsiteX3" fmla="*/ 0 w 8763000"/>
              <a:gd name="connsiteY3" fmla="*/ 1239272 h 1239272"/>
              <a:gd name="connsiteX0" fmla="*/ 0 w 8763000"/>
              <a:gd name="connsiteY0" fmla="*/ 1239272 h 1239272"/>
              <a:gd name="connsiteX1" fmla="*/ 8751307 w 8763000"/>
              <a:gd name="connsiteY1" fmla="*/ 0 h 1239272"/>
              <a:gd name="connsiteX2" fmla="*/ 8763000 w 8763000"/>
              <a:gd name="connsiteY2" fmla="*/ 1239272 h 1239272"/>
              <a:gd name="connsiteX3" fmla="*/ 0 w 8763000"/>
              <a:gd name="connsiteY3" fmla="*/ 1239272 h 1239272"/>
              <a:gd name="connsiteX0" fmla="*/ 0 w 8763000"/>
              <a:gd name="connsiteY0" fmla="*/ 1273195 h 1273195"/>
              <a:gd name="connsiteX1" fmla="*/ 8757497 w 8763000"/>
              <a:gd name="connsiteY1" fmla="*/ 0 h 1273195"/>
              <a:gd name="connsiteX2" fmla="*/ 8763000 w 8763000"/>
              <a:gd name="connsiteY2" fmla="*/ 1273195 h 1273195"/>
              <a:gd name="connsiteX3" fmla="*/ 0 w 8763000"/>
              <a:gd name="connsiteY3" fmla="*/ 1273195 h 127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0" h="1273195">
                <a:moveTo>
                  <a:pt x="0" y="1273195"/>
                </a:moveTo>
                <a:lnTo>
                  <a:pt x="8757497" y="0"/>
                </a:lnTo>
                <a:cubicBezTo>
                  <a:pt x="8758165" y="377287"/>
                  <a:pt x="8762332" y="895908"/>
                  <a:pt x="8763000" y="1273195"/>
                </a:cubicBezTo>
                <a:lnTo>
                  <a:pt x="0" y="12731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65654B-B087-48F5-A822-18EC0C8E43D9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2A43FD3-0615-4764-9B63-8272C6250EB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6" y="0"/>
            <a:ext cx="1283794" cy="81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4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85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85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0864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A397-E63E-4A68-A86D-592E0524200C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0864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0864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ADE0F-B125-4ED0-A8B8-D3E967C34B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8661" y="6730806"/>
            <a:ext cx="9162661" cy="145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8661" y="6730806"/>
            <a:ext cx="9162661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-27993" y="6762502"/>
            <a:ext cx="9238861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-27993" y="6793610"/>
            <a:ext cx="918132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6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91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NeueLT St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NeueLT Std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NeueLT Std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NeueLT Std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NeueLT Std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NeueLT Std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6C4F6-97C7-423E-BA6A-35BF04229C32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793DD-03D9-4DD4-889D-3B0C915D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8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019800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spc="0">
                <a:solidFill>
                  <a:schemeClr val="bg1"/>
                </a:solidFill>
                <a:latin typeface="Lucida Grande"/>
                <a:cs typeface="Lucida Grande"/>
              </a:defRPr>
            </a:lvl1pPr>
          </a:lstStyle>
          <a:p>
            <a:endParaRPr lang="en-US" sz="1800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5800" y="400050"/>
            <a:ext cx="80772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1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latin typeface="Perpetua" panose="02020502060401020303" pitchFamily="18" charset="0"/>
              </a:rPr>
              <a:t>St. Paul Teachers’ Retirement Fund Association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04900" y="838200"/>
            <a:ext cx="7200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 txBox="1">
            <a:spLocks/>
          </p:cNvSpPr>
          <p:nvPr/>
        </p:nvSpPr>
        <p:spPr>
          <a:xfrm>
            <a:off x="1066800" y="952500"/>
            <a:ext cx="72009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1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0" dirty="0">
                <a:latin typeface="Perpetua" panose="02020502060401020303" pitchFamily="18" charset="0"/>
              </a:rPr>
              <a:t>Serving the retirement needs of St. Paul Teachers since 1909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685800" y="400050"/>
            <a:ext cx="80772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1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latin typeface="Perpetua" panose="02020502060401020303" pitchFamily="18" charset="0"/>
              </a:rPr>
              <a:t>St. Paul Teachers’ Retirement Fund Association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43000" y="838200"/>
            <a:ext cx="7200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066800" y="952500"/>
            <a:ext cx="72009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1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0" dirty="0">
                <a:latin typeface="Perpetua" panose="02020502060401020303" pitchFamily="18" charset="0"/>
              </a:rPr>
              <a:t>Serving the retirement needs of St. Paul Teachers since 1909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28600" y="5638800"/>
            <a:ext cx="37154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chemeClr val="tx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4923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19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9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76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/>
              <a:t>Public Employees Retirement Association of Minnesota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2617"/>
            <a:ext cx="533400" cy="29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2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E9732D-71B1-4E2B-9BF3-524798C20B9E}" type="datetime1">
              <a:rPr lang="en-US" smtClean="0">
                <a:solidFill>
                  <a:srgbClr val="000000"/>
                </a:solidFill>
              </a:rPr>
              <a:t>3/4/2019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F9D124-57CB-4EA6-9943-1DF1B8A74A3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300" name="Freeform 12"/>
          <p:cNvSpPr>
            <a:spLocks noChangeArrowheads="1"/>
          </p:cNvSpPr>
          <p:nvPr/>
        </p:nvSpPr>
        <p:spPr bwMode="auto">
          <a:xfrm>
            <a:off x="457200" y="533400"/>
            <a:ext cx="8229600" cy="8382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008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12301" name="Picture 13" descr="TRALogo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3400" y="304800"/>
            <a:ext cx="533400" cy="419100"/>
          </a:xfrm>
          <a:prstGeom prst="rect">
            <a:avLst/>
          </a:prstGeom>
          <a:noFill/>
        </p:spPr>
      </p:pic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31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1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9933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993366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993366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993366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99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99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99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99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993366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33"/>
        </a:buClr>
        <a:buSzPct val="75000"/>
        <a:buFont typeface="Wingdings" pitchFamily="2" charset="2"/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8080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33333"/>
          <a:stretch/>
        </p:blipFill>
        <p:spPr>
          <a:xfrm>
            <a:off x="228600" y="0"/>
            <a:ext cx="8686800" cy="4996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67" b="12222"/>
          <a:stretch/>
        </p:blipFill>
        <p:spPr>
          <a:xfrm>
            <a:off x="-685800" y="4724400"/>
            <a:ext cx="10058400" cy="14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1038225" y="8206"/>
            <a:ext cx="7496175" cy="7537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Governance</a:t>
            </a:r>
            <a:endParaRPr lang="en-US" sz="3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224" y="914400"/>
            <a:ext cx="7800975" cy="52627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Each system has Board of Directors/Trustees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Fiduciary responsibility to act in the exclusive interest of the members and beneficiaries of the plans, the taxpayers, and the State of Minnesota.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8" b="14445"/>
          <a:stretch/>
        </p:blipFill>
        <p:spPr>
          <a:xfrm>
            <a:off x="2289029" y="1952435"/>
            <a:ext cx="5299364" cy="25908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4360671"/>
            <a:ext cx="7800975" cy="201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Legislature under Minnesota Statute defines:	</a:t>
            </a:r>
          </a:p>
          <a:p>
            <a:pPr lvl="1"/>
            <a:r>
              <a:rPr lang="en-US" sz="1600" dirty="0" smtClean="0"/>
              <a:t>Plan provisions (plan eligibility, benefits &amp; COLAs)</a:t>
            </a:r>
          </a:p>
          <a:p>
            <a:pPr lvl="1"/>
            <a:r>
              <a:rPr lang="en-US" sz="1600" dirty="0" smtClean="0"/>
              <a:t>Contribution rates</a:t>
            </a:r>
          </a:p>
          <a:p>
            <a:pPr lvl="1"/>
            <a:r>
              <a:rPr lang="en-US" sz="1600" dirty="0" smtClean="0"/>
              <a:t>Amortization methods (period etc.)</a:t>
            </a:r>
          </a:p>
          <a:p>
            <a:pPr lvl="1"/>
            <a:r>
              <a:rPr lang="en-US" sz="1600" dirty="0" smtClean="0"/>
              <a:t>Investment return assumption</a:t>
            </a:r>
          </a:p>
          <a:p>
            <a:pPr lvl="1"/>
            <a:r>
              <a:rPr lang="en-US" sz="1600" dirty="0" smtClean="0"/>
              <a:t>Investment guidelines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99282" y="3706607"/>
            <a:ext cx="184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</a:rPr>
              <a:t>Set Policies, approve budget &amp; advise Executive Director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8049" y="2945521"/>
            <a:ext cx="184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</a:rPr>
              <a:t>Consider disability &amp; other appeals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3615" y="2187368"/>
            <a:ext cx="184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</a:rPr>
              <a:t>Oversee administration of retirement plans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3154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General Plan Overview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(June 30, 2018)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5475" y="3542808"/>
            <a:ext cx="2722562" cy="16764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117,388  Members</a:t>
            </a:r>
          </a:p>
          <a:p>
            <a:pPr lvl="1"/>
            <a:r>
              <a:rPr lang="en-US" sz="1800" dirty="0" smtClean="0"/>
              <a:t>51,223 </a:t>
            </a:r>
            <a:r>
              <a:rPr lang="en-US" sz="1800" dirty="0"/>
              <a:t>Active</a:t>
            </a:r>
          </a:p>
          <a:p>
            <a:pPr lvl="1"/>
            <a:r>
              <a:rPr lang="en-US" sz="1800" dirty="0" smtClean="0"/>
              <a:t>40,821 </a:t>
            </a:r>
            <a:r>
              <a:rPr lang="en-US" sz="1800" dirty="0"/>
              <a:t>Retired</a:t>
            </a:r>
          </a:p>
          <a:p>
            <a:pPr lvl="1"/>
            <a:r>
              <a:rPr lang="en-US" sz="1800" dirty="0" smtClean="0"/>
              <a:t>25,344 </a:t>
            </a:r>
            <a:r>
              <a:rPr lang="en-US" sz="1800" dirty="0"/>
              <a:t>Deferred</a:t>
            </a:r>
          </a:p>
          <a:p>
            <a:endParaRPr lang="en-US" sz="24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30238" y="970601"/>
            <a:ext cx="7886701" cy="647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 smtClean="0"/>
              <a:t>Includes State of Minnesota, Metropolitan Council, University of Minnesota civil service and some Minnesota State university system employees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30238" y="1836893"/>
            <a:ext cx="3179762" cy="1744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 smtClean="0"/>
              <a:t>90.6% </a:t>
            </a:r>
            <a:r>
              <a:rPr lang="en-US" sz="2400" dirty="0"/>
              <a:t>Funded 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(</a:t>
            </a:r>
            <a:r>
              <a:rPr lang="en-US" sz="1800" dirty="0"/>
              <a:t>market value)</a:t>
            </a:r>
          </a:p>
          <a:p>
            <a:pPr lvl="1"/>
            <a:r>
              <a:rPr lang="en-US" sz="1800" dirty="0" smtClean="0"/>
              <a:t>$13.3 Billion Assets</a:t>
            </a:r>
          </a:p>
          <a:p>
            <a:pPr lvl="1"/>
            <a:r>
              <a:rPr lang="en-US" sz="1800" dirty="0" smtClean="0"/>
              <a:t>  $1.3 Billion Unfunded Liability</a:t>
            </a:r>
            <a:endParaRPr lang="en-US" sz="1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487309"/>
              </p:ext>
            </p:extLst>
          </p:nvPr>
        </p:nvGraphicFramePr>
        <p:xfrm>
          <a:off x="4419600" y="1860705"/>
          <a:ext cx="4343401" cy="3037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972312502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237627074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Contributions</a:t>
                      </a:r>
                      <a:r>
                        <a:rPr lang="en-US" baseline="0" dirty="0" smtClean="0"/>
                        <a:t> &amp; Funding Requirements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5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Contribution*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066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Employer Contribution*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5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Additional State Funding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Funding</a:t>
                      </a:r>
                      <a:r>
                        <a:rPr lang="en-US" baseline="0" dirty="0" smtClean="0"/>
                        <a:t> for increased ER Contribution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98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Required Contribution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29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Contribution Sufficiency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92513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25143" y="4957598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*"/>
            </a:pPr>
            <a:r>
              <a:rPr lang="en-US" sz="1400" dirty="0" smtClean="0"/>
              <a:t>Assumes fully phased in contributions passed in 2018 Omnibus Pension Bill</a:t>
            </a: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625475" y="5209191"/>
            <a:ext cx="3336925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$1,729 Avg. Initial Benefit</a:t>
            </a:r>
            <a:endParaRPr lang="en-US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6" y="0"/>
            <a:ext cx="1283794" cy="81894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17768"/>
              </p:ext>
            </p:extLst>
          </p:nvPr>
        </p:nvGraphicFramePr>
        <p:xfrm>
          <a:off x="4419600" y="1860705"/>
          <a:ext cx="4343401" cy="3281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972312502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237627074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Contributions</a:t>
                      </a:r>
                      <a:r>
                        <a:rPr lang="en-US" baseline="0" dirty="0" smtClean="0"/>
                        <a:t> &amp; Funding Requirements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5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Contribution*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066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Employer Contribution*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5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Supplemental</a:t>
                      </a:r>
                      <a:r>
                        <a:rPr lang="en-US" baseline="0" dirty="0" smtClean="0"/>
                        <a:t> Employer Contribution*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17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Additional State Funding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/>
                        <a:t>Funding</a:t>
                      </a:r>
                      <a:r>
                        <a:rPr lang="en-US" sz="1400" baseline="0" dirty="0" smtClean="0"/>
                        <a:t> for increased ER Contribution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98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Required Contribution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29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Contribution Sufficiency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925137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31544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Correctional Plan Overview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(June 30, 2018)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5475" y="3542808"/>
            <a:ext cx="2722562" cy="16764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10,099  Members</a:t>
            </a:r>
          </a:p>
          <a:p>
            <a:pPr lvl="1"/>
            <a:r>
              <a:rPr lang="en-US" sz="1800" dirty="0" smtClean="0"/>
              <a:t>4,650 </a:t>
            </a:r>
            <a:r>
              <a:rPr lang="en-US" sz="1800" dirty="0"/>
              <a:t>Active</a:t>
            </a:r>
          </a:p>
          <a:p>
            <a:pPr lvl="1"/>
            <a:r>
              <a:rPr lang="en-US" sz="1800" dirty="0" smtClean="0"/>
              <a:t>3,259 Retired</a:t>
            </a:r>
            <a:endParaRPr lang="en-US" sz="1800" dirty="0"/>
          </a:p>
          <a:p>
            <a:pPr lvl="1"/>
            <a:r>
              <a:rPr lang="en-US" sz="1800" dirty="0" smtClean="0"/>
              <a:t>2,190 Deferred</a:t>
            </a:r>
            <a:endParaRPr lang="en-US" sz="1800" dirty="0"/>
          </a:p>
          <a:p>
            <a:endParaRPr lang="en-US" sz="24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30238" y="970601"/>
            <a:ext cx="7886701" cy="647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 smtClean="0"/>
              <a:t>Includes employees working with offenders in the state correctional system or patients in security hospitals.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30238" y="1836893"/>
            <a:ext cx="3179762" cy="1744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 smtClean="0"/>
              <a:t>74.8% </a:t>
            </a:r>
            <a:r>
              <a:rPr lang="en-US" sz="2400" dirty="0"/>
              <a:t>Funded 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(</a:t>
            </a:r>
            <a:r>
              <a:rPr lang="en-US" sz="1800" dirty="0"/>
              <a:t>market value)</a:t>
            </a:r>
          </a:p>
          <a:p>
            <a:pPr lvl="1"/>
            <a:r>
              <a:rPr lang="en-US" sz="1800" dirty="0" smtClean="0"/>
              <a:t>$1.1 Billion Assets</a:t>
            </a:r>
          </a:p>
          <a:p>
            <a:pPr lvl="1"/>
            <a:r>
              <a:rPr lang="en-US" sz="1800" dirty="0" smtClean="0"/>
              <a:t>$375.6 </a:t>
            </a:r>
            <a:r>
              <a:rPr lang="en-US" sz="1800" dirty="0"/>
              <a:t>M</a:t>
            </a:r>
            <a:r>
              <a:rPr lang="en-US" sz="1800" dirty="0" smtClean="0"/>
              <a:t>illion Unfunded Liability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5437791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*"/>
            </a:pPr>
            <a:r>
              <a:rPr lang="en-US" sz="1400" dirty="0" smtClean="0"/>
              <a:t>Assumes fully phased in contributions passed in 2018 Omnibus Pension Bill</a:t>
            </a: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625475" y="5209191"/>
            <a:ext cx="3336925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$2,073 Avg. Initial Benefit</a:t>
            </a:r>
            <a:endParaRPr lang="en-US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6" y="0"/>
            <a:ext cx="1283794" cy="81894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31544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State Patrol Plan Overview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(June 30, 2018)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5475" y="3542808"/>
            <a:ext cx="2722562" cy="16764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2,070  Members</a:t>
            </a:r>
          </a:p>
          <a:p>
            <a:pPr lvl="1"/>
            <a:r>
              <a:rPr lang="en-US" sz="1800" dirty="0" smtClean="0"/>
              <a:t>   921 </a:t>
            </a:r>
            <a:r>
              <a:rPr lang="en-US" sz="1800" dirty="0"/>
              <a:t>Active</a:t>
            </a:r>
          </a:p>
          <a:p>
            <a:pPr lvl="1"/>
            <a:r>
              <a:rPr lang="en-US" sz="1800" dirty="0" smtClean="0"/>
              <a:t>1,071 </a:t>
            </a:r>
            <a:r>
              <a:rPr lang="en-US" sz="1800" dirty="0"/>
              <a:t>Retired</a:t>
            </a:r>
          </a:p>
          <a:p>
            <a:pPr lvl="1"/>
            <a:r>
              <a:rPr lang="en-US" sz="1800" dirty="0" smtClean="0"/>
              <a:t>     78 </a:t>
            </a:r>
            <a:r>
              <a:rPr lang="en-US" sz="1800" dirty="0"/>
              <a:t>Deferred</a:t>
            </a:r>
          </a:p>
          <a:p>
            <a:endParaRPr lang="en-US" sz="24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30238" y="970601"/>
            <a:ext cx="7886701" cy="647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 smtClean="0"/>
              <a:t>Includes State Troopers, Conservation Officers, Crime Bureau officers and other state employed peace officers.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30238" y="1836893"/>
            <a:ext cx="3179762" cy="1744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 smtClean="0"/>
              <a:t>78.4% </a:t>
            </a:r>
            <a:r>
              <a:rPr lang="en-US" sz="2400" dirty="0"/>
              <a:t>Funded 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(</a:t>
            </a:r>
            <a:r>
              <a:rPr lang="en-US" sz="1800" dirty="0"/>
              <a:t>market value)</a:t>
            </a:r>
          </a:p>
          <a:p>
            <a:pPr lvl="1"/>
            <a:r>
              <a:rPr lang="en-US" sz="1800" dirty="0" smtClean="0"/>
              <a:t>$729.8 Million Assets</a:t>
            </a:r>
          </a:p>
          <a:p>
            <a:pPr lvl="1"/>
            <a:r>
              <a:rPr lang="en-US" sz="1800" dirty="0" smtClean="0"/>
              <a:t>$200.6 Million Unfunded Liability</a:t>
            </a:r>
            <a:endParaRPr lang="en-US" sz="1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690292"/>
              </p:ext>
            </p:extLst>
          </p:nvPr>
        </p:nvGraphicFramePr>
        <p:xfrm>
          <a:off x="4419600" y="1860705"/>
          <a:ext cx="4343401" cy="3708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972312502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237627074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Contributions</a:t>
                      </a:r>
                      <a:r>
                        <a:rPr lang="en-US" baseline="0" dirty="0" smtClean="0"/>
                        <a:t> &amp; Funding Requirements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5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Contribution*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066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Employer Contribution*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5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Supplemental</a:t>
                      </a:r>
                      <a:r>
                        <a:rPr lang="en-US" baseline="0" dirty="0" smtClean="0"/>
                        <a:t> Employer Contribution*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17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Additional State Funding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Funding</a:t>
                      </a:r>
                      <a:r>
                        <a:rPr lang="en-US" sz="1400" baseline="0" dirty="0" smtClean="0"/>
                        <a:t> for increased ER Contribution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$1 Million Annual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98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Required Contribution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29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Contribution Sufficiency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92513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02975" y="5666391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*"/>
            </a:pPr>
            <a:r>
              <a:rPr lang="en-US" sz="1350" dirty="0" smtClean="0"/>
              <a:t>Assumes fully phased in contributions passed in 2018 Omnibus Pension Bill</a:t>
            </a: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625475" y="5209191"/>
            <a:ext cx="3336925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$3,970 Avg. Initial Benefit</a:t>
            </a:r>
            <a:endParaRPr lang="en-US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6" y="0"/>
            <a:ext cx="1283794" cy="8189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6475" y="5526751"/>
            <a:ext cx="318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State Patrol Members do not contribute to Social Security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526954"/>
              </p:ext>
            </p:extLst>
          </p:nvPr>
        </p:nvGraphicFramePr>
        <p:xfrm>
          <a:off x="304799" y="1219200"/>
          <a:ext cx="8534401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2"/>
          <p:cNvSpPr txBox="1">
            <a:spLocks/>
          </p:cNvSpPr>
          <p:nvPr/>
        </p:nvSpPr>
        <p:spPr>
          <a:xfrm>
            <a:off x="8686800" y="6454775"/>
            <a:ext cx="3844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AD668D-0247-144D-B5E3-BB8B09021D3D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" y="0"/>
            <a:ext cx="9144000" cy="931544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sz="3200" dirty="0" smtClean="0">
                <a:solidFill>
                  <a:schemeClr val="bg1"/>
                </a:solidFill>
                <a:latin typeface="Helvetica "/>
              </a:rPr>
              <a:t>Funding Projections</a:t>
            </a:r>
            <a:endParaRPr lang="en-US" sz="3200" dirty="0">
              <a:solidFill>
                <a:schemeClr val="bg1"/>
              </a:solidFill>
              <a:latin typeface="Helvetica 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" y="34919"/>
            <a:ext cx="1283794" cy="8189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31544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Judges Plan Overview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(June 30, 2018)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5475" y="3542808"/>
            <a:ext cx="2722562" cy="16764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701  Members</a:t>
            </a:r>
          </a:p>
          <a:p>
            <a:pPr lvl="2"/>
            <a:r>
              <a:rPr lang="en-US" sz="1800" dirty="0" smtClean="0"/>
              <a:t>317 </a:t>
            </a:r>
            <a:r>
              <a:rPr lang="en-US" sz="1800" dirty="0"/>
              <a:t>Active</a:t>
            </a:r>
          </a:p>
          <a:p>
            <a:pPr lvl="2"/>
            <a:r>
              <a:rPr lang="en-US" sz="1800" dirty="0" smtClean="0"/>
              <a:t>369 </a:t>
            </a:r>
            <a:r>
              <a:rPr lang="en-US" sz="1800" dirty="0"/>
              <a:t>Retired</a:t>
            </a:r>
          </a:p>
          <a:p>
            <a:pPr lvl="2"/>
            <a:r>
              <a:rPr lang="en-US" sz="1800" dirty="0" smtClean="0"/>
              <a:t>  15 </a:t>
            </a:r>
            <a:r>
              <a:rPr lang="en-US" sz="1800" dirty="0"/>
              <a:t>Deferred</a:t>
            </a:r>
          </a:p>
          <a:p>
            <a:endParaRPr lang="en-US" sz="24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30238" y="970601"/>
            <a:ext cx="7886701" cy="419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1800" dirty="0" smtClean="0"/>
              <a:t>Includes elected or appointed judges</a:t>
            </a:r>
            <a:endParaRPr lang="en-US" sz="1800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30238" y="1836893"/>
            <a:ext cx="3179762" cy="1744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 smtClean="0"/>
              <a:t>53.4% </a:t>
            </a:r>
            <a:r>
              <a:rPr lang="en-US" sz="2400" dirty="0"/>
              <a:t>Funded 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(</a:t>
            </a:r>
            <a:r>
              <a:rPr lang="en-US" sz="1800" dirty="0"/>
              <a:t>market value)</a:t>
            </a:r>
          </a:p>
          <a:p>
            <a:pPr lvl="1"/>
            <a:r>
              <a:rPr lang="en-US" sz="1800" dirty="0" smtClean="0"/>
              <a:t>$201.8 Million Assets</a:t>
            </a:r>
          </a:p>
          <a:p>
            <a:pPr lvl="1"/>
            <a:r>
              <a:rPr lang="en-US" sz="1800" dirty="0" smtClean="0"/>
              <a:t>$176.2 Million Unfunded Liability</a:t>
            </a:r>
            <a:endParaRPr lang="en-US" sz="1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64635"/>
              </p:ext>
            </p:extLst>
          </p:nvPr>
        </p:nvGraphicFramePr>
        <p:xfrm>
          <a:off x="4419600" y="1860705"/>
          <a:ext cx="4343401" cy="2494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972312502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237627074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Contributions</a:t>
                      </a:r>
                      <a:r>
                        <a:rPr lang="en-US" baseline="0" dirty="0" smtClean="0"/>
                        <a:t> &amp; Funding Requirements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5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Contribution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7% or 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066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Employer Contribution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5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Additional State Funding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$6 Million Annual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98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Required Contribution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29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Contribution Sufficiency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92513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19600" y="4515119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*"/>
            </a:pPr>
            <a:r>
              <a:rPr lang="en-US" sz="1400" dirty="0" smtClean="0"/>
              <a:t>Assumes fully phased in contributions passed in 2018 Omnibus Pension Bill</a:t>
            </a: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625475" y="5209191"/>
            <a:ext cx="3336925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$5,663 Avg. Initial Benefit</a:t>
            </a:r>
            <a:endParaRPr lang="en-US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6" y="0"/>
            <a:ext cx="1283794" cy="81894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075689"/>
              </p:ext>
            </p:extLst>
          </p:nvPr>
        </p:nvGraphicFramePr>
        <p:xfrm>
          <a:off x="304799" y="1219200"/>
          <a:ext cx="8534401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2"/>
          <p:cNvSpPr txBox="1">
            <a:spLocks/>
          </p:cNvSpPr>
          <p:nvPr/>
        </p:nvSpPr>
        <p:spPr>
          <a:xfrm>
            <a:off x="8686800" y="6454775"/>
            <a:ext cx="3844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AD668D-0247-144D-B5E3-BB8B09021D3D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" y="0"/>
            <a:ext cx="9144000" cy="9315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sz="3200" dirty="0" smtClean="0">
                <a:solidFill>
                  <a:schemeClr val="bg1"/>
                </a:solidFill>
              </a:rPr>
              <a:t>Judges Plan </a:t>
            </a:r>
            <a:r>
              <a:rPr lang="en-US" sz="3200" dirty="0" smtClean="0">
                <a:solidFill>
                  <a:schemeClr val="bg1"/>
                </a:solidFill>
                <a:latin typeface="Helvetica "/>
              </a:rPr>
              <a:t>Funding Projections</a:t>
            </a:r>
            <a:endParaRPr lang="en-US" sz="3200" dirty="0">
              <a:solidFill>
                <a:schemeClr val="bg1"/>
              </a:solidFill>
              <a:latin typeface="Helvetica 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" y="34919"/>
            <a:ext cx="1283794" cy="8189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3154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Additional Plans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(June 30, 2018)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6" y="0"/>
            <a:ext cx="1283794" cy="8189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3" b="4500"/>
          <a:stretch/>
        </p:blipFill>
        <p:spPr>
          <a:xfrm>
            <a:off x="86185" y="931544"/>
            <a:ext cx="8869680" cy="5270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1752600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Pay as you go funding model</a:t>
            </a: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31544"/>
          </a:xfrm>
          <a:solidFill>
            <a:srgbClr val="CB7D3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General Plan Overview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(June 30, 2018)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5475" y="3542808"/>
            <a:ext cx="2722562" cy="16764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454,665 Members</a:t>
            </a:r>
          </a:p>
          <a:p>
            <a:pPr lvl="1"/>
            <a:r>
              <a:rPr lang="en-US" sz="1800" dirty="0" smtClean="0"/>
              <a:t>153,059 </a:t>
            </a:r>
            <a:r>
              <a:rPr lang="en-US" sz="1800" dirty="0"/>
              <a:t>Active</a:t>
            </a:r>
          </a:p>
          <a:p>
            <a:pPr lvl="1"/>
            <a:r>
              <a:rPr lang="en-US" sz="1800" dirty="0" smtClean="0"/>
              <a:t>101,772 </a:t>
            </a:r>
            <a:r>
              <a:rPr lang="en-US" sz="1800" dirty="0"/>
              <a:t>Retired</a:t>
            </a:r>
          </a:p>
          <a:p>
            <a:pPr lvl="1"/>
            <a:r>
              <a:rPr lang="en-US" sz="1800" dirty="0" smtClean="0"/>
              <a:t>199,834 </a:t>
            </a:r>
            <a:r>
              <a:rPr lang="en-US" sz="1800" dirty="0"/>
              <a:t>Deferred</a:t>
            </a:r>
          </a:p>
          <a:p>
            <a:endParaRPr lang="en-US" sz="24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30238" y="970601"/>
            <a:ext cx="7886701" cy="647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 smtClean="0"/>
              <a:t>Includes eligible employees of cities, counties, townships, schools, and other entities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30238" y="1836893"/>
            <a:ext cx="3179762" cy="1744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 smtClean="0"/>
              <a:t>79.5% </a:t>
            </a:r>
            <a:r>
              <a:rPr lang="en-US" sz="2400" dirty="0"/>
              <a:t>Funded 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(</a:t>
            </a:r>
            <a:r>
              <a:rPr lang="en-US" sz="1800" dirty="0"/>
              <a:t>market value)</a:t>
            </a:r>
          </a:p>
          <a:p>
            <a:pPr lvl="1"/>
            <a:r>
              <a:rPr lang="en-US" sz="1800" dirty="0" smtClean="0"/>
              <a:t>$21.6 Billion Assets</a:t>
            </a:r>
          </a:p>
          <a:p>
            <a:pPr lvl="1"/>
            <a:r>
              <a:rPr lang="en-US" sz="1800" dirty="0" smtClean="0"/>
              <a:t>$5.5 Billion Unfunded Liability</a:t>
            </a:r>
            <a:endParaRPr lang="en-US" sz="1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498345"/>
              </p:ext>
            </p:extLst>
          </p:nvPr>
        </p:nvGraphicFramePr>
        <p:xfrm>
          <a:off x="4419600" y="1860705"/>
          <a:ext cx="4343401" cy="2865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972312502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237627074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Contributions</a:t>
                      </a:r>
                      <a:r>
                        <a:rPr lang="en-US" baseline="0" dirty="0" smtClean="0"/>
                        <a:t> &amp; Funding Requirements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5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Contribution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066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Employer Contribution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5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Minneapolis - $31M*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98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r>
                        <a:rPr lang="en-US" baseline="0" dirty="0" smtClean="0"/>
                        <a:t> - $6M*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384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Required Contribution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13.06%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29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Contribution Sufficiency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92513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91891" y="4729981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*"/>
            </a:pPr>
            <a:r>
              <a:rPr lang="en-US" sz="1400" dirty="0" smtClean="0"/>
              <a:t>$37M/year MERF contribution through 2031</a:t>
            </a: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625475" y="5209191"/>
            <a:ext cx="3336925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$1,275 Avg. Initial Benefit</a:t>
            </a: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2" y="76200"/>
            <a:ext cx="799913" cy="79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954312"/>
              </p:ext>
            </p:extLst>
          </p:nvPr>
        </p:nvGraphicFramePr>
        <p:xfrm>
          <a:off x="4419600" y="1600200"/>
          <a:ext cx="4343401" cy="3235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972312502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237627074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Contributions</a:t>
                      </a:r>
                      <a:r>
                        <a:rPr lang="en-US" baseline="0" dirty="0" smtClean="0"/>
                        <a:t> &amp; Funding Requirements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5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Contribution*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11.80%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066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Employer Contribution*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17.70%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5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Minneapolis Police**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0.99</a:t>
                      </a:r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17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Minneapolis</a:t>
                      </a:r>
                      <a:r>
                        <a:rPr lang="en-US" baseline="0" dirty="0" smtClean="0"/>
                        <a:t> Fire**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 smtClean="0"/>
                        <a:t>  0.54</a:t>
                      </a:r>
                      <a:r>
                        <a:rPr lang="en-US" sz="1800" dirty="0" smtClean="0"/>
                        <a:t>%</a:t>
                      </a:r>
                      <a:endParaRPr lang="en-US" sz="18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98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r>
                        <a:rPr lang="en-US" baseline="0" dirty="0" smtClean="0"/>
                        <a:t>***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 smtClean="0"/>
                        <a:t>  1.80%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050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Required Contribution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27.23%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29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Contribution Sufficiency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5.60</a:t>
                      </a:r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925137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31544"/>
          </a:xfrm>
          <a:solidFill>
            <a:srgbClr val="0069A6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Police &amp; Fire Plan Overview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(June 30, 2018)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5475" y="3542808"/>
            <a:ext cx="2722562" cy="16764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25,197  Members</a:t>
            </a:r>
          </a:p>
          <a:p>
            <a:pPr lvl="1"/>
            <a:r>
              <a:rPr lang="en-US" sz="1800" dirty="0" smtClean="0"/>
              <a:t>11,673 </a:t>
            </a:r>
            <a:r>
              <a:rPr lang="en-US" sz="1800" dirty="0"/>
              <a:t>Active</a:t>
            </a:r>
          </a:p>
          <a:p>
            <a:pPr lvl="1"/>
            <a:r>
              <a:rPr lang="en-US" sz="1800" dirty="0" smtClean="0"/>
              <a:t>10,756 Retired</a:t>
            </a:r>
            <a:endParaRPr lang="en-US" sz="1800" dirty="0"/>
          </a:p>
          <a:p>
            <a:pPr lvl="1"/>
            <a:r>
              <a:rPr lang="en-US" sz="1800" dirty="0" smtClean="0"/>
              <a:t>2,768 Deferred</a:t>
            </a:r>
            <a:endParaRPr lang="en-US" sz="1800" dirty="0"/>
          </a:p>
          <a:p>
            <a:endParaRPr lang="en-US" sz="24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30238" y="970601"/>
            <a:ext cx="7886701" cy="647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 smtClean="0"/>
              <a:t>Includes all full-time and certain part-time police officers and firefighters and certain paramedics.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30238" y="1836893"/>
            <a:ext cx="3179762" cy="1744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 smtClean="0"/>
              <a:t>88.8% </a:t>
            </a:r>
            <a:r>
              <a:rPr lang="en-US" sz="2400" dirty="0"/>
              <a:t>Funded 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(</a:t>
            </a:r>
            <a:r>
              <a:rPr lang="en-US" sz="1800" dirty="0"/>
              <a:t>market value)</a:t>
            </a:r>
          </a:p>
          <a:p>
            <a:pPr lvl="1"/>
            <a:r>
              <a:rPr lang="en-US" sz="1800" dirty="0" smtClean="0"/>
              <a:t>$8.5 Billion Assets</a:t>
            </a:r>
          </a:p>
          <a:p>
            <a:pPr lvl="1"/>
            <a:r>
              <a:rPr lang="en-US" sz="1800" dirty="0" smtClean="0"/>
              <a:t>$1.1 </a:t>
            </a:r>
            <a:r>
              <a:rPr lang="en-US" sz="1800" dirty="0"/>
              <a:t>B</a:t>
            </a:r>
            <a:r>
              <a:rPr lang="en-US" sz="1800" dirty="0" smtClean="0"/>
              <a:t>illion Unfunded Liability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4379422" y="4853015"/>
            <a:ext cx="47053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*"/>
            </a:pPr>
            <a:r>
              <a:rPr lang="en-US" sz="1400" dirty="0" smtClean="0"/>
              <a:t>Assumes fully phased in contributions passed in 2018 Omnibus Pension Bill</a:t>
            </a:r>
          </a:p>
          <a:p>
            <a:r>
              <a:rPr lang="en-US" sz="1400" dirty="0" smtClean="0"/>
              <a:t>**   Through 2031, subject to recalculation</a:t>
            </a:r>
          </a:p>
          <a:p>
            <a:r>
              <a:rPr lang="en-US" sz="1400" dirty="0" smtClean="0"/>
              <a:t>*** $9M until both PERA P&amp;F and MSRS HP 90% funded</a:t>
            </a:r>
            <a:br>
              <a:rPr lang="en-US" sz="1400" dirty="0" smtClean="0"/>
            </a:br>
            <a:r>
              <a:rPr lang="en-US" sz="1400" dirty="0" smtClean="0"/>
              <a:t>        $4.5M in ‘19 &amp; ’20, $9M/year until 2048 or 100% funded</a:t>
            </a: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625475" y="5209191"/>
            <a:ext cx="3336925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$4,895 Avg. Initial Benefit</a:t>
            </a: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6475" y="5526751"/>
            <a:ext cx="318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P&amp;F Members do not contribute to Social Security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2" y="76200"/>
            <a:ext cx="799913" cy="79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38225" y="8206"/>
            <a:ext cx="7496175" cy="753794"/>
          </a:xfrm>
          <a:noFill/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AGENDA</a:t>
            </a:r>
            <a:endParaRPr lang="en-US" sz="3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1981200" y="1035152"/>
            <a:ext cx="6951554" cy="5137047"/>
          </a:xfrm>
          <a:noFill/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2018 Pension Bill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/>
              <a:t>Why?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/>
              <a:t>Summary of Reforms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/>
              <a:t>Impact &amp; Minnesota Experience</a:t>
            </a:r>
          </a:p>
          <a:p>
            <a:pPr marL="914400" lvl="2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dirty="0" smtClean="0"/>
              <a:t>Overview of Minnesota Pension Plans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/>
              <a:t>Role of Legislature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/>
              <a:t>Governance</a:t>
            </a:r>
          </a:p>
          <a:p>
            <a:pPr marL="914400" lvl="2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Plan Overview &amp; Funding Information</a:t>
            </a:r>
            <a:endParaRPr lang="en-US" dirty="0"/>
          </a:p>
          <a:p>
            <a:pPr marL="457200" lvl="1" indent="0">
              <a:buNone/>
            </a:pPr>
            <a:r>
              <a:rPr lang="en-US" sz="1600" dirty="0"/>
              <a:t>Erin Leonard, Minnesota State Retirement System</a:t>
            </a:r>
          </a:p>
          <a:p>
            <a:pPr marL="457200" lvl="1" indent="0">
              <a:buNone/>
            </a:pPr>
            <a:r>
              <a:rPr lang="en-US" sz="1600" dirty="0" smtClean="0"/>
              <a:t>Doug Anderson, Public Employees Retirement Association</a:t>
            </a:r>
          </a:p>
          <a:p>
            <a:pPr marL="457200" lvl="1" indent="0">
              <a:buNone/>
            </a:pPr>
            <a:r>
              <a:rPr lang="en-US" sz="1600" dirty="0" smtClean="0"/>
              <a:t>Jay Stoffel, Teachers Retirement Association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 smtClean="0"/>
              <a:t>Jill </a:t>
            </a:r>
            <a:r>
              <a:rPr lang="en-US" sz="1600" dirty="0" err="1" smtClean="0"/>
              <a:t>Schurtz</a:t>
            </a:r>
            <a:r>
              <a:rPr lang="en-US" sz="1600" dirty="0" smtClean="0"/>
              <a:t>, St. Paul Teachers’ Retirement Fund Association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43196" r="83865" b="48224"/>
          <a:stretch/>
        </p:blipFill>
        <p:spPr>
          <a:xfrm>
            <a:off x="738186" y="4167275"/>
            <a:ext cx="1828800" cy="1706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30327" r="83865" b="61094"/>
          <a:stretch/>
        </p:blipFill>
        <p:spPr>
          <a:xfrm>
            <a:off x="738186" y="2572683"/>
            <a:ext cx="1828800" cy="170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17779" r="84212" b="72672"/>
          <a:stretch/>
        </p:blipFill>
        <p:spPr>
          <a:xfrm>
            <a:off x="723899" y="728072"/>
            <a:ext cx="1828800" cy="195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31544"/>
          </a:xfrm>
          <a:solidFill>
            <a:srgbClr val="7A9C49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Correctional Plan Overview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(June 30, 2018)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5475" y="3542808"/>
            <a:ext cx="2722562" cy="16764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11,150  Members</a:t>
            </a:r>
          </a:p>
          <a:p>
            <a:pPr lvl="1"/>
            <a:r>
              <a:rPr lang="en-US" sz="1800" dirty="0" smtClean="0"/>
              <a:t>3,981 </a:t>
            </a:r>
            <a:r>
              <a:rPr lang="en-US" sz="1800" dirty="0"/>
              <a:t>Active</a:t>
            </a:r>
          </a:p>
          <a:p>
            <a:pPr lvl="1"/>
            <a:r>
              <a:rPr lang="en-US" sz="1800" dirty="0" smtClean="0"/>
              <a:t>1,193 </a:t>
            </a:r>
            <a:r>
              <a:rPr lang="en-US" sz="1800" dirty="0"/>
              <a:t>Retired</a:t>
            </a:r>
          </a:p>
          <a:p>
            <a:pPr lvl="1"/>
            <a:r>
              <a:rPr lang="en-US" sz="1800" dirty="0" smtClean="0"/>
              <a:t>5,976 </a:t>
            </a:r>
            <a:r>
              <a:rPr lang="en-US" sz="1800" dirty="0"/>
              <a:t>Deferred</a:t>
            </a:r>
          </a:p>
          <a:p>
            <a:endParaRPr lang="en-US" sz="24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30238" y="970601"/>
            <a:ext cx="7886701" cy="647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 smtClean="0"/>
              <a:t>Includes employees expected to respond to incidents and who are directly responsible for security, custody, and control of confined persons.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30238" y="1836893"/>
            <a:ext cx="3179762" cy="1744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 smtClean="0"/>
              <a:t>97.6% </a:t>
            </a:r>
            <a:r>
              <a:rPr lang="en-US" sz="2400" dirty="0"/>
              <a:t>Funded 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(</a:t>
            </a:r>
            <a:r>
              <a:rPr lang="en-US" sz="1800" dirty="0"/>
              <a:t>market value)</a:t>
            </a:r>
          </a:p>
          <a:p>
            <a:pPr lvl="1"/>
            <a:r>
              <a:rPr lang="en-US" sz="1800" dirty="0" smtClean="0"/>
              <a:t>$680.4 Million Assets</a:t>
            </a:r>
          </a:p>
          <a:p>
            <a:pPr lvl="1"/>
            <a:r>
              <a:rPr lang="en-US" sz="1800" dirty="0" smtClean="0"/>
              <a:t>$16.4 Million Unfunded Liability</a:t>
            </a:r>
            <a:endParaRPr lang="en-US" sz="1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757554"/>
              </p:ext>
            </p:extLst>
          </p:nvPr>
        </p:nvGraphicFramePr>
        <p:xfrm>
          <a:off x="4419600" y="1860705"/>
          <a:ext cx="4343401" cy="2123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972312502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237627074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Contributions</a:t>
                      </a:r>
                      <a:r>
                        <a:rPr lang="en-US" baseline="0" dirty="0" smtClean="0"/>
                        <a:t> &amp; Funding Requirements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5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Contribution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5.83%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066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Employer Contribution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8.75%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5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Required Contribution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14.53%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29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Contribution Sufficiency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925137"/>
                  </a:ext>
                </a:extLst>
              </a:tr>
            </a:tbl>
          </a:graphicData>
        </a:graphic>
      </p:graphicFrame>
      <p:sp>
        <p:nvSpPr>
          <p:cNvPr id="15" name="Text Placeholder 5"/>
          <p:cNvSpPr txBox="1">
            <a:spLocks/>
          </p:cNvSpPr>
          <p:nvPr/>
        </p:nvSpPr>
        <p:spPr>
          <a:xfrm>
            <a:off x="625475" y="5209191"/>
            <a:ext cx="3336925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$1,347 Avg. Initial Benefit</a:t>
            </a: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2" y="76200"/>
            <a:ext cx="799913" cy="79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8"/>
          <p:cNvGraphicFramePr>
            <a:graphicFrameLocks/>
          </p:cNvGraphicFramePr>
          <p:nvPr>
            <p:extLst/>
          </p:nvPr>
        </p:nvGraphicFramePr>
        <p:xfrm>
          <a:off x="457199" y="1295399"/>
          <a:ext cx="8229601" cy="449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2"/>
          <p:cNvSpPr txBox="1">
            <a:spLocks/>
          </p:cNvSpPr>
          <p:nvPr/>
        </p:nvSpPr>
        <p:spPr>
          <a:xfrm>
            <a:off x="8686800" y="6454775"/>
            <a:ext cx="3844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AD668D-0247-144D-B5E3-BB8B09021D3D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" y="0"/>
            <a:ext cx="9144000" cy="931544"/>
          </a:xfrm>
          <a:prstGeom prst="rect">
            <a:avLst/>
          </a:prstGeom>
          <a:solidFill>
            <a:srgbClr val="8A2432"/>
          </a:solidFill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sz="3200" dirty="0" smtClean="0">
                <a:solidFill>
                  <a:schemeClr val="bg1"/>
                </a:solidFill>
                <a:latin typeface="Helvetica "/>
              </a:rPr>
              <a:t>Funding Projections</a:t>
            </a:r>
            <a:endParaRPr lang="en-US" sz="3200" dirty="0">
              <a:solidFill>
                <a:schemeClr val="bg1"/>
              </a:solidFill>
              <a:latin typeface="Helvetica 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2" y="76200"/>
            <a:ext cx="799913" cy="7999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31544"/>
          </a:xfrm>
          <a:solidFill>
            <a:srgbClr val="8A2432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Additional Plans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(June 30, 2018)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2" y="76200"/>
            <a:ext cx="799913" cy="79991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71600" y="1270253"/>
            <a:ext cx="6934200" cy="1143000"/>
          </a:xfrm>
          <a:prstGeom prst="roundRect">
            <a:avLst/>
          </a:prstGeom>
          <a:solidFill>
            <a:srgbClr val="8A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39460" y="1372197"/>
            <a:ext cx="2689992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Statewide Volunteer Firefighter</a:t>
            </a:r>
          </a:p>
          <a:p>
            <a:pPr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For volunteer firefighters who provide service to a municipal fire department or an independent nonprofit firefighting corporation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34221" y="1504335"/>
            <a:ext cx="0" cy="838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89280" y="1504335"/>
            <a:ext cx="0" cy="838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72761" y="1584881"/>
            <a:ext cx="15117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4,093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Total Members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5802" y="1584881"/>
            <a:ext cx="15117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$88.6M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Total Assets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71600" y="2463328"/>
            <a:ext cx="6934200" cy="1143000"/>
          </a:xfrm>
          <a:prstGeom prst="roundRect">
            <a:avLst/>
          </a:prstGeom>
          <a:solidFill>
            <a:srgbClr val="8A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3456" y="2446684"/>
            <a:ext cx="1176288" cy="117628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467" r="-11323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39460" y="2566817"/>
            <a:ext cx="2689992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Defined Contribution Plan</a:t>
            </a:r>
            <a:endParaRPr 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Exclusively 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for physicians, elected local governmental officials, city managers, and governmental volunteer ambulance service personnel</a:t>
            </a:r>
            <a:endParaRPr lang="en-US" sz="1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934221" y="2698955"/>
            <a:ext cx="0" cy="838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89280" y="2698955"/>
            <a:ext cx="0" cy="838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72761" y="2779501"/>
            <a:ext cx="15117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7,700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Total Members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5802" y="2779501"/>
            <a:ext cx="15117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$69.8M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Total Assets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71600" y="3657600"/>
            <a:ext cx="6934200" cy="1143000"/>
          </a:xfrm>
          <a:prstGeom prst="roundRect">
            <a:avLst/>
          </a:prstGeom>
          <a:solidFill>
            <a:srgbClr val="8A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83456" y="3633929"/>
            <a:ext cx="1176288" cy="117628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913" t="-4466" r="-15787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9460" y="3754062"/>
            <a:ext cx="274824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Other </a:t>
            </a:r>
            <a:r>
              <a:rPr 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post-employment benefits (OPEB</a:t>
            </a:r>
            <a:r>
              <a:rPr lang="en-US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A public 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entity that creates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an 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actuarial liability to pay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OPEB 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to employees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after termination 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of service may establish a trust used to pay the benefits.</a:t>
            </a:r>
            <a:endParaRPr lang="en-US" sz="12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934221" y="3886200"/>
            <a:ext cx="0" cy="838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689280" y="3886200"/>
            <a:ext cx="0" cy="838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72761" y="3966746"/>
            <a:ext cx="15117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23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Participants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35802" y="3966746"/>
            <a:ext cx="15117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$636.2M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Total Assets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71600" y="4844845"/>
            <a:ext cx="6934200" cy="1143000"/>
          </a:xfrm>
          <a:prstGeom prst="roundRect">
            <a:avLst/>
          </a:prstGeom>
          <a:solidFill>
            <a:srgbClr val="8A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3456" y="4821174"/>
            <a:ext cx="1176288" cy="117628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126" r="-22196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39460" y="4941307"/>
            <a:ext cx="2689992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Long-Term Investment </a:t>
            </a:r>
            <a:r>
              <a:rPr lang="en-US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Account</a:t>
            </a:r>
          </a:p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Certain 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cities and counties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have 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the option to invest a portion of their funds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with 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the State Board of Investment in an account managed by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PERA.</a:t>
            </a:r>
            <a:endParaRPr lang="en-US" sz="12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934221" y="5073445"/>
            <a:ext cx="0" cy="838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689280" y="5073445"/>
            <a:ext cx="0" cy="838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72761" y="5153991"/>
            <a:ext cx="15117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Participants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35802" y="5153991"/>
            <a:ext cx="15117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$3M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Total Assets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83456" y="1253609"/>
            <a:ext cx="1176288" cy="117628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925" b="-30445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31544"/>
          </a:xfrm>
          <a:solidFill>
            <a:srgbClr val="3366CC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Plan Overview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(June 30, 2018)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5475" y="3557096"/>
            <a:ext cx="2803525" cy="16764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197,910  Members</a:t>
            </a:r>
          </a:p>
          <a:p>
            <a:pPr lvl="1"/>
            <a:r>
              <a:rPr lang="en-US" sz="1800" dirty="0" smtClean="0"/>
              <a:t>82,495 </a:t>
            </a:r>
            <a:r>
              <a:rPr lang="en-US" sz="1800" dirty="0"/>
              <a:t>Active</a:t>
            </a:r>
          </a:p>
          <a:p>
            <a:pPr lvl="1"/>
            <a:r>
              <a:rPr lang="en-US" sz="1800" dirty="0" smtClean="0"/>
              <a:t>66,104 </a:t>
            </a:r>
            <a:r>
              <a:rPr lang="en-US" sz="1800" dirty="0"/>
              <a:t>Retired</a:t>
            </a:r>
          </a:p>
          <a:p>
            <a:pPr lvl="1"/>
            <a:r>
              <a:rPr lang="en-US" sz="1800" dirty="0" smtClean="0"/>
              <a:t>49,311 Deferred</a:t>
            </a:r>
            <a:endParaRPr lang="en-US" sz="1800" dirty="0"/>
          </a:p>
          <a:p>
            <a:endParaRPr lang="en-US" sz="24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30238" y="970601"/>
            <a:ext cx="7886701" cy="647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 smtClean="0"/>
              <a:t>Includes public and charter school educators (except for member of SPTRFA) and some faculty of Minnesota State.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30238" y="1836893"/>
            <a:ext cx="3179762" cy="1744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 smtClean="0"/>
              <a:t>78.1% </a:t>
            </a:r>
            <a:r>
              <a:rPr lang="en-US" sz="2400" dirty="0"/>
              <a:t>Funded 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(</a:t>
            </a:r>
            <a:r>
              <a:rPr lang="en-US" sz="1800" dirty="0"/>
              <a:t>market value)</a:t>
            </a:r>
          </a:p>
          <a:p>
            <a:pPr lvl="1"/>
            <a:r>
              <a:rPr lang="en-US" sz="1800" dirty="0" smtClean="0"/>
              <a:t>$22.4 Billion Assets</a:t>
            </a:r>
          </a:p>
          <a:p>
            <a:pPr lvl="1"/>
            <a:r>
              <a:rPr lang="en-US" sz="1800" dirty="0"/>
              <a:t>$6.3 </a:t>
            </a:r>
            <a:r>
              <a:rPr lang="en-US" sz="1800" dirty="0" smtClean="0"/>
              <a:t>Billion Unfunded Liability</a:t>
            </a:r>
            <a:endParaRPr lang="en-US" sz="1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495689"/>
              </p:ext>
            </p:extLst>
          </p:nvPr>
        </p:nvGraphicFramePr>
        <p:xfrm>
          <a:off x="4419600" y="1860705"/>
          <a:ext cx="4343401" cy="2494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972312502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237627074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Contributions</a:t>
                      </a:r>
                      <a:r>
                        <a:rPr lang="en-US" baseline="0" dirty="0" smtClean="0"/>
                        <a:t> &amp; Funding Requirements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5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Contribution*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066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Employer Contribution*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8.95%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5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Additional State Funding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0.69%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98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Required Contribution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17.18%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29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Contribution Sufficiency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92513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48695" y="4423005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*"/>
            </a:pPr>
            <a:r>
              <a:rPr lang="en-US" sz="1350" dirty="0" smtClean="0"/>
              <a:t>Assumes fully phased in contributions passed in 2018 Omnibus Pension Bill</a:t>
            </a: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654050" y="5219208"/>
            <a:ext cx="3641725" cy="658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$2,175 Avg. Initial Benefit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0921"/>
            <a:ext cx="2743200" cy="10019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31544"/>
          </a:xfrm>
          <a:solidFill>
            <a:srgbClr val="3366CC"/>
          </a:solidFill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  Annual Direct State Funding 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0921"/>
            <a:ext cx="2743200" cy="100199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610264"/>
              </p:ext>
            </p:extLst>
          </p:nvPr>
        </p:nvGraphicFramePr>
        <p:xfrm>
          <a:off x="914400" y="1295400"/>
          <a:ext cx="7391401" cy="463625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69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007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CC"/>
                          </a:solidFill>
                        </a:rPr>
                        <a:t>Purpose </a:t>
                      </a:r>
                      <a:endParaRPr lang="en-US" dirty="0">
                        <a:solidFill>
                          <a:srgbClr val="3366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</a:t>
                      </a:r>
                    </a:p>
                    <a:p>
                      <a:pPr algn="ctr"/>
                      <a:r>
                        <a:rPr lang="en-US" dirty="0" smtClean="0"/>
                        <a:t>Appropriation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432">
                <a:tc>
                  <a:txBody>
                    <a:bodyPr/>
                    <a:lstStyle/>
                    <a:p>
                      <a:r>
                        <a:rPr lang="en-US" dirty="0" smtClean="0"/>
                        <a:t>Merger of Minneapolis Teachers Retirement Fund (2006)</a:t>
                      </a:r>
                    </a:p>
                    <a:p>
                      <a:r>
                        <a:rPr lang="en-US" dirty="0" smtClean="0"/>
                        <a:t>    • Direct State Aid</a:t>
                      </a:r>
                    </a:p>
                    <a:p>
                      <a:r>
                        <a:rPr lang="en-US" dirty="0" smtClean="0"/>
                        <a:t>    • State match of Minneapolis</a:t>
                      </a:r>
                      <a:r>
                        <a:rPr lang="en-US" baseline="0" dirty="0" smtClean="0"/>
                        <a:t> city and school district</a:t>
                      </a:r>
                    </a:p>
                    <a:p>
                      <a:r>
                        <a:rPr lang="en-US" baseline="0" dirty="0" smtClean="0"/>
                        <a:t>Total for MTRFA merger</a:t>
                      </a:r>
                    </a:p>
                    <a:p>
                      <a:endParaRPr lang="en-US" sz="800" baseline="0" dirty="0" smtClean="0"/>
                    </a:p>
                    <a:p>
                      <a:r>
                        <a:rPr lang="en-US" sz="1400" baseline="0" dirty="0" smtClean="0"/>
                        <a:t>(Minneapolis city and school district each contribute $2,250,000, a total of $4,500,000, to TRA for the MTRFA merger.)</a:t>
                      </a:r>
                      <a:endParaRPr lang="en-US" sz="14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/>
                    </a:p>
                    <a:p>
                      <a:pPr algn="r"/>
                      <a:r>
                        <a:rPr lang="en-US" dirty="0" smtClean="0"/>
                        <a:t>$12,954,000</a:t>
                      </a:r>
                    </a:p>
                    <a:p>
                      <a:pPr algn="r"/>
                      <a:r>
                        <a:rPr lang="en-US" u="sng" dirty="0" smtClean="0"/>
                        <a:t>2,500,000</a:t>
                      </a:r>
                    </a:p>
                    <a:p>
                      <a:pPr algn="r"/>
                      <a:r>
                        <a:rPr lang="en-US" dirty="0" smtClean="0"/>
                        <a:t>$15,454,000</a:t>
                      </a:r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583">
                <a:tc>
                  <a:txBody>
                    <a:bodyPr/>
                    <a:lstStyle/>
                    <a:p>
                      <a:r>
                        <a:rPr lang="en-US" dirty="0" smtClean="0"/>
                        <a:t>Merger of Duluth Teachers</a:t>
                      </a:r>
                      <a:r>
                        <a:rPr lang="en-US" baseline="0" dirty="0" smtClean="0"/>
                        <a:t> Retirement Fund (2015)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$14,377,000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583">
                <a:tc>
                  <a:txBody>
                    <a:bodyPr/>
                    <a:lstStyle/>
                    <a:p>
                      <a:r>
                        <a:rPr lang="en-US" dirty="0" smtClean="0"/>
                        <a:t>Amortization State Aid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 dirty="0" smtClean="0"/>
                        <a:t>$1,256,410</a:t>
                      </a:r>
                      <a:endParaRPr lang="en-US" u="sn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583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State of Minnesota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$31,087,410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31544"/>
          </a:xfrm>
          <a:solidFill>
            <a:srgbClr val="3366CC"/>
          </a:solidFill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State Funding for School Districts  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0921"/>
            <a:ext cx="2743200" cy="100199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266626"/>
              </p:ext>
            </p:extLst>
          </p:nvPr>
        </p:nvGraphicFramePr>
        <p:xfrm>
          <a:off x="739139" y="3200400"/>
          <a:ext cx="7772401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 Employer Contribution Rate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7.71%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7.92%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8.13%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8.34%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8.55%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8.75%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Appropriation to Dept. Education for TRA Districts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$8.9 m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$19.7 m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$31.7 m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$44.4 m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$58.0 m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$ 71.0 m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91540" y="1371600"/>
            <a:ext cx="7467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Annual appropriations to the Department of Education will cover the higher TRA employer contribution paid by the school districts. </a:t>
            </a:r>
          </a:p>
          <a:p>
            <a:endParaRPr lang="en-US" sz="800" b="1" i="1" dirty="0" smtClean="0"/>
          </a:p>
          <a:p>
            <a:r>
              <a:rPr lang="en-US" dirty="0" smtClean="0"/>
              <a:t>The Dept. of Education makes an allocation to each school district via a pension adjustment in the school aid formula.  The allocation to each district is based on it’s TRA covered payroll.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105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Cambria" panose="02040503050406030204" pitchFamily="18" charset="0"/>
              </a:rPr>
              <a:t>Source: FY19 – FY23 data is from MN Dept. Education February 2019 forecast projections.  FY 24 data is not from MDE but is estimated based on FY23 growth rate.</a:t>
            </a:r>
            <a:endParaRPr lang="en-US" sz="12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31544"/>
          </a:xfrm>
          <a:solidFill>
            <a:srgbClr val="3366CC"/>
          </a:solidFill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   Funding Projections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0921"/>
            <a:ext cx="2743200" cy="1001993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75080493"/>
              </p:ext>
            </p:extLst>
          </p:nvPr>
        </p:nvGraphicFramePr>
        <p:xfrm>
          <a:off x="1" y="380999"/>
          <a:ext cx="9296399" cy="6292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3154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 Overview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(June 30, 2018)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5475" y="3557096"/>
            <a:ext cx="2803525" cy="16764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12,404  </a:t>
            </a:r>
            <a:r>
              <a:rPr lang="en-US" sz="2400" dirty="0"/>
              <a:t>Members</a:t>
            </a:r>
          </a:p>
          <a:p>
            <a:pPr lvl="1"/>
            <a:r>
              <a:rPr lang="en-US" sz="1800" dirty="0"/>
              <a:t>3,445 Active</a:t>
            </a:r>
          </a:p>
          <a:p>
            <a:pPr lvl="1"/>
            <a:r>
              <a:rPr lang="en-US" sz="1800" dirty="0"/>
              <a:t>3,914 Retired</a:t>
            </a:r>
          </a:p>
          <a:p>
            <a:pPr lvl="1"/>
            <a:r>
              <a:rPr lang="en-US" sz="1800" dirty="0"/>
              <a:t>5,045 Deferred</a:t>
            </a:r>
          </a:p>
          <a:p>
            <a:endParaRPr lang="en-US" sz="24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30238" y="970601"/>
            <a:ext cx="7886701" cy="647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/>
              <a:t>Includes licensed teachers and staff of Independent School District No. 625 and some MN State faculty.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30238" y="1836893"/>
            <a:ext cx="3179762" cy="1744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/>
              <a:t>63.9% Funded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(market value)</a:t>
            </a:r>
          </a:p>
          <a:p>
            <a:pPr lvl="1"/>
            <a:r>
              <a:rPr lang="en-US" sz="1800" dirty="0"/>
              <a:t>$1.1 Billion Assets</a:t>
            </a:r>
          </a:p>
          <a:p>
            <a:pPr lvl="1"/>
            <a:r>
              <a:rPr lang="en-US" sz="1800" dirty="0"/>
              <a:t>$605.6 Million Unfunded Liability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03742"/>
              </p:ext>
            </p:extLst>
          </p:nvPr>
        </p:nvGraphicFramePr>
        <p:xfrm>
          <a:off x="4419600" y="1860705"/>
          <a:ext cx="4343401" cy="2763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972312502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237627074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Contributions</a:t>
                      </a:r>
                      <a:r>
                        <a:rPr lang="en-US" baseline="0" dirty="0"/>
                        <a:t> &amp; Funding Requirements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5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Employee Contribution*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066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Employer Contribution*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9.0% Regular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3.84% Suppl.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5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 State Funding**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$15.7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98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Required 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29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Contribution </a:t>
                      </a:r>
                      <a:r>
                        <a:rPr lang="en-US" dirty="0" smtClean="0"/>
                        <a:t>Sufficiency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92513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16829" y="463543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*"/>
            </a:pPr>
            <a:r>
              <a:rPr lang="en-US" sz="1200" dirty="0"/>
              <a:t>Assumes fully phased-in contributions included in 2018 Omnibus Pension Bill (2.5% ER increase over 6 years/0.25% EE increase in FY ‘23)</a:t>
            </a:r>
          </a:p>
          <a:p>
            <a:r>
              <a:rPr lang="en-US" sz="1200" dirty="0"/>
              <a:t>**    Reflects 1996, 1997, 2014, and 2018 legislation</a:t>
            </a: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625475" y="5209191"/>
            <a:ext cx="3565525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$1,729 Avg. Initial Benefit (Coord Plan)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7" t="73145" r="5555" b="21949"/>
          <a:stretch/>
        </p:blipFill>
        <p:spPr>
          <a:xfrm>
            <a:off x="198437" y="138346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-1"/>
            <a:ext cx="9144000" cy="10668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" y="239262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HelveticaNeueLT Std"/>
                <a:cs typeface="Georgia"/>
              </a:rPr>
              <a:t>Funding Projections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5341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557931" y="5029200"/>
            <a:ext cx="586069" cy="338554"/>
          </a:xfrm>
          <a:prstGeom prst="rect">
            <a:avLst/>
          </a:prstGeom>
          <a:noFill/>
        </p:spPr>
        <p:txBody>
          <a:bodyPr wrap="square" lIns="9144" rIns="9144" rtlCol="0">
            <a:spAutoFit/>
          </a:bodyPr>
          <a:lstStyle/>
          <a:p>
            <a:r>
              <a:rPr lang="en-US" sz="1600" b="1" dirty="0">
                <a:latin typeface="Helvetica "/>
                <a:ea typeface="Lucida Grande" pitchFamily="2" charset="0"/>
                <a:cs typeface="Lucida Grande" pitchFamily="2" charset="0"/>
              </a:rPr>
              <a:t>55%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72768" y="1729275"/>
            <a:ext cx="647700" cy="338554"/>
          </a:xfrm>
          <a:prstGeom prst="rect">
            <a:avLst/>
          </a:prstGeom>
          <a:noFill/>
        </p:spPr>
        <p:txBody>
          <a:bodyPr wrap="square" lIns="9144" rIns="9144" rtlCol="0">
            <a:spAutoFit/>
          </a:bodyPr>
          <a:lstStyle/>
          <a:p>
            <a:r>
              <a:rPr lang="en-US" sz="1600" b="1" dirty="0">
                <a:latin typeface="Helvetica "/>
                <a:ea typeface="Lucida Grande" pitchFamily="2" charset="0"/>
                <a:cs typeface="Lucida Grande" pitchFamily="2" charset="0"/>
              </a:rPr>
              <a:t>102% </a:t>
            </a:r>
            <a:endParaRPr lang="en-US" sz="1600" i="1" dirty="0">
              <a:latin typeface="Helvetica "/>
              <a:ea typeface="Lucida Grande" pitchFamily="2" charset="0"/>
              <a:cs typeface="Lucida Grande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38699" y="4424556"/>
            <a:ext cx="3505199" cy="461665"/>
            <a:chOff x="-4495800" y="3429000"/>
            <a:chExt cx="3505199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-4495800" y="3429000"/>
              <a:ext cx="350519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Helvetica "/>
                </a:rPr>
                <a:t>   </a:t>
              </a:r>
              <a:r>
                <a:rPr lang="en-US" sz="1200" dirty="0">
                  <a:latin typeface="Helvetica "/>
                  <a:ea typeface="Lucida Grande" pitchFamily="2" charset="0"/>
                  <a:cs typeface="Lucida Grande" pitchFamily="2" charset="0"/>
                </a:rPr>
                <a:t>FY18 funding &amp; projection</a:t>
              </a:r>
            </a:p>
            <a:p>
              <a:r>
                <a:rPr lang="en-US" sz="1200" dirty="0">
                  <a:latin typeface="Helvetica "/>
                  <a:ea typeface="Lucida Grande" pitchFamily="2" charset="0"/>
                  <a:cs typeface="Lucida Grande" pitchFamily="2" charset="0"/>
                </a:rPr>
                <a:t>   FY17 without pension bill</a:t>
              </a:r>
            </a:p>
          </p:txBody>
        </p:sp>
        <p:cxnSp>
          <p:nvCxnSpPr>
            <p:cNvPr id="31" name="Straight Connector 30"/>
            <p:cNvCxnSpPr>
              <a:cxnSpLocks/>
            </p:cNvCxnSpPr>
            <p:nvPr/>
          </p:nvCxnSpPr>
          <p:spPr>
            <a:xfrm>
              <a:off x="-4419600" y="3565310"/>
              <a:ext cx="89579" cy="0"/>
            </a:xfrm>
            <a:prstGeom prst="line">
              <a:avLst/>
            </a:prstGeom>
            <a:ln w="76200">
              <a:solidFill>
                <a:srgbClr val="2C6822"/>
              </a:solidFill>
              <a:headEnd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-4419600" y="3752165"/>
              <a:ext cx="89579" cy="0"/>
            </a:xfrm>
            <a:prstGeom prst="line">
              <a:avLst/>
            </a:prstGeom>
            <a:ln w="76200">
              <a:solidFill>
                <a:srgbClr val="FF0000"/>
              </a:solidFill>
              <a:headEnd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7" t="73145" r="5555" b="21949"/>
          <a:stretch/>
        </p:blipFill>
        <p:spPr>
          <a:xfrm>
            <a:off x="149445" y="190500"/>
            <a:ext cx="1828800" cy="609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905B-266C-4F56-9990-A24C6275AB43}" type="slidenum">
              <a:rPr lang="en-US" smtClean="0">
                <a:solidFill>
                  <a:schemeClr val="bg1"/>
                </a:solidFill>
              </a:r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990600" y="2118629"/>
          <a:ext cx="4495800" cy="1288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4206513358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669376945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1955743511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492536278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599934285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429827283"/>
                    </a:ext>
                  </a:extLst>
                </a:gridCol>
              </a:tblGrid>
              <a:tr h="3164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FY19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FY23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FY24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28383"/>
                  </a:ext>
                </a:extLst>
              </a:tr>
              <a:tr h="316416">
                <a:tc>
                  <a:txBody>
                    <a:bodyPr/>
                    <a:lstStyle/>
                    <a:p>
                      <a:r>
                        <a:rPr lang="en-US" sz="1400" dirty="0"/>
                        <a:t>$2.28M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$4.65M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$5.32</a:t>
                      </a:r>
                      <a:r>
                        <a:rPr lang="en-US" sz="1400" baseline="0" dirty="0"/>
                        <a:t>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$6.07M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$6.84M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$7.71M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714983"/>
                  </a:ext>
                </a:extLst>
              </a:tr>
              <a:tr h="320751">
                <a:tc gridSpan="6">
                  <a:txBody>
                    <a:bodyPr/>
                    <a:lstStyle/>
                    <a:p>
                      <a:r>
                        <a:rPr lang="en-US" sz="1400" dirty="0"/>
                        <a:t>Direct State Allocation:</a:t>
                      </a:r>
                      <a:r>
                        <a:rPr lang="en-US" sz="1400" baseline="0" dirty="0"/>
                        <a:t> $5M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78793"/>
                  </a:ext>
                </a:extLst>
              </a:tr>
              <a:tr h="316416">
                <a:tc gridSpan="6">
                  <a:txBody>
                    <a:bodyPr/>
                    <a:lstStyle/>
                    <a:p>
                      <a:r>
                        <a:rPr lang="en-US" sz="1400" dirty="0"/>
                        <a:t>EE Contribution Increase from 7.5% to 7.75% in FY23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5596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2976" y="5956018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</a:rPr>
              <a:t>ER contribution increase funded through annual appropriation to MDE</a:t>
            </a:r>
          </a:p>
          <a:p>
            <a:r>
              <a:rPr lang="en-US" sz="1200" dirty="0">
                <a:solidFill>
                  <a:schemeClr val="bg1"/>
                </a:solidFill>
              </a:rPr>
              <a:t>Source: FY19-23 from MDE November forecast. FY24 data estimated based on FY23 growth rate.</a:t>
            </a:r>
          </a:p>
        </p:txBody>
      </p:sp>
      <p:graphicFrame>
        <p:nvGraphicFramePr>
          <p:cNvPr id="23" name="Chart 22"/>
          <p:cNvGraphicFramePr>
            <a:graphicFrameLocks noGrp="1"/>
          </p:cNvGraphicFramePr>
          <p:nvPr>
            <p:extLst/>
          </p:nvPr>
        </p:nvGraphicFramePr>
        <p:xfrm>
          <a:off x="258420" y="1371600"/>
          <a:ext cx="842838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2855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52" r="1852"/>
          <a:stretch/>
        </p:blipFill>
        <p:spPr>
          <a:xfrm>
            <a:off x="228600" y="838200"/>
            <a:ext cx="8686800" cy="380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203065"/>
              </p:ext>
            </p:extLst>
          </p:nvPr>
        </p:nvGraphicFramePr>
        <p:xfrm>
          <a:off x="533400" y="990600"/>
          <a:ext cx="7981950" cy="518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6"/>
          <p:cNvSpPr txBox="1">
            <a:spLocks/>
          </p:cNvSpPr>
          <p:nvPr/>
        </p:nvSpPr>
        <p:spPr>
          <a:xfrm>
            <a:off x="1038225" y="8206"/>
            <a:ext cx="7496175" cy="7537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2018 LEGISLATION- WHY?</a:t>
            </a:r>
            <a:endParaRPr lang="en-US" sz="3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1038225" y="8206"/>
            <a:ext cx="7496175" cy="7537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2018 CHANGES- ALL PLANS</a:t>
            </a:r>
            <a:endParaRPr lang="en-US" sz="3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5467" y="914400"/>
            <a:ext cx="7800976" cy="23622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Helvetica "/>
              </a:rPr>
              <a:t>Reduced investment rate of return assumption to 7.5%</a:t>
            </a:r>
          </a:p>
          <a:p>
            <a:r>
              <a:rPr lang="en-US" sz="2400" dirty="0" smtClean="0">
                <a:latin typeface="Helvetica "/>
              </a:rPr>
              <a:t>Eliminated future deferred augmentation</a:t>
            </a:r>
          </a:p>
          <a:p>
            <a:r>
              <a:rPr lang="en-US" sz="2400" dirty="0" smtClean="0">
                <a:latin typeface="Helvetica "/>
              </a:rPr>
              <a:t>Increased the cost to retire early </a:t>
            </a:r>
          </a:p>
          <a:p>
            <a:r>
              <a:rPr lang="en-US" sz="2400" dirty="0" smtClean="0">
                <a:latin typeface="Helvetica "/>
              </a:rPr>
              <a:t>Adopted new 30-year amortization period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6" b="5265"/>
          <a:stretch/>
        </p:blipFill>
        <p:spPr>
          <a:xfrm>
            <a:off x="1143000" y="2743200"/>
            <a:ext cx="6400800" cy="35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1038225" y="8206"/>
            <a:ext cx="7496175" cy="7537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2018 CHANGES- FUNDING</a:t>
            </a:r>
            <a:endParaRPr lang="en-US" sz="3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8225" y="868322"/>
            <a:ext cx="7953375" cy="5334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000" b="1" dirty="0" smtClean="0">
                <a:solidFill>
                  <a:schemeClr val="accent1"/>
                </a:solidFill>
              </a:rPr>
              <a:t>Employee </a:t>
            </a:r>
            <a:r>
              <a:rPr lang="en-US" sz="3000" b="1" dirty="0">
                <a:solidFill>
                  <a:schemeClr val="accent1"/>
                </a:solidFill>
              </a:rPr>
              <a:t>&amp; Employer </a:t>
            </a:r>
            <a:r>
              <a:rPr lang="en-US" sz="3000" b="1" dirty="0" smtClean="0">
                <a:solidFill>
                  <a:schemeClr val="accent1"/>
                </a:solidFill>
              </a:rPr>
              <a:t>contribution increases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Included </a:t>
            </a:r>
            <a:r>
              <a:rPr lang="en-US" sz="2600" dirty="0"/>
              <a:t>in appropriations or E-12 formula</a:t>
            </a:r>
          </a:p>
          <a:p>
            <a:pPr lvl="1"/>
            <a:r>
              <a:rPr lang="en-US" sz="2600" dirty="0" smtClean="0">
                <a:latin typeface="Helvetica "/>
              </a:rPr>
              <a:t>Contributions are phased-in for most plans</a:t>
            </a:r>
          </a:p>
          <a:p>
            <a:pPr lvl="2"/>
            <a:r>
              <a:rPr lang="en-US" dirty="0" smtClean="0">
                <a:latin typeface="Helvetica "/>
              </a:rPr>
              <a:t>MSRS General</a:t>
            </a:r>
          </a:p>
          <a:p>
            <a:pPr lvl="2"/>
            <a:r>
              <a:rPr lang="en-US" dirty="0" smtClean="0">
                <a:latin typeface="Helvetica "/>
              </a:rPr>
              <a:t>MSRS Correctional Plan</a:t>
            </a:r>
          </a:p>
          <a:p>
            <a:pPr lvl="2"/>
            <a:r>
              <a:rPr lang="en-US" dirty="0" smtClean="0">
                <a:latin typeface="Helvetica "/>
              </a:rPr>
              <a:t>MSRS State Patrol Plan</a:t>
            </a:r>
          </a:p>
          <a:p>
            <a:pPr lvl="2"/>
            <a:r>
              <a:rPr lang="en-US" dirty="0" smtClean="0">
                <a:latin typeface="Helvetica "/>
              </a:rPr>
              <a:t>PERA Police &amp; Fire</a:t>
            </a:r>
          </a:p>
          <a:p>
            <a:pPr lvl="2"/>
            <a:r>
              <a:rPr lang="en-US" dirty="0" smtClean="0">
                <a:latin typeface="Helvetica "/>
              </a:rPr>
              <a:t>TRA</a:t>
            </a:r>
          </a:p>
          <a:p>
            <a:pPr lvl="2"/>
            <a:r>
              <a:rPr lang="en-US" dirty="0" smtClean="0">
                <a:latin typeface="Helvetica "/>
              </a:rPr>
              <a:t>SPTRFA</a:t>
            </a:r>
          </a:p>
          <a:p>
            <a:pPr lvl="1"/>
            <a:r>
              <a:rPr lang="en-US" sz="2600" dirty="0">
                <a:latin typeface="Helvetica "/>
              </a:rPr>
              <a:t>Supplemental Employer contributions</a:t>
            </a:r>
          </a:p>
          <a:p>
            <a:pPr lvl="2"/>
            <a:r>
              <a:rPr lang="en-US" dirty="0" smtClean="0">
                <a:latin typeface="Helvetica "/>
              </a:rPr>
              <a:t>MSRS Correctional</a:t>
            </a:r>
          </a:p>
          <a:p>
            <a:pPr lvl="2"/>
            <a:r>
              <a:rPr lang="en-US" dirty="0" smtClean="0">
                <a:latin typeface="Helvetica "/>
              </a:rPr>
              <a:t>MSRS State Patrol</a:t>
            </a:r>
          </a:p>
          <a:p>
            <a:r>
              <a:rPr lang="en-US" sz="3000" b="1" dirty="0" smtClean="0">
                <a:solidFill>
                  <a:schemeClr val="accent1"/>
                </a:solidFill>
                <a:latin typeface="Helvetica "/>
              </a:rPr>
              <a:t>Direct Plan appropriations</a:t>
            </a:r>
          </a:p>
          <a:p>
            <a:pPr lvl="1"/>
            <a:r>
              <a:rPr lang="en-US" dirty="0" smtClean="0">
                <a:latin typeface="Helvetica "/>
              </a:rPr>
              <a:t>PERA Police &amp; Fire</a:t>
            </a:r>
          </a:p>
          <a:p>
            <a:pPr lvl="1"/>
            <a:r>
              <a:rPr lang="en-US" dirty="0" smtClean="0">
                <a:latin typeface="Helvetica "/>
              </a:rPr>
              <a:t>SPTRFA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1038225" y="8206"/>
            <a:ext cx="7496175" cy="7537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2018 CHANGES- RETIREE COLA </a:t>
            </a:r>
            <a:endParaRPr lang="en-US" sz="3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8224" y="914401"/>
            <a:ext cx="7953376" cy="518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Helvetica "/>
              </a:rPr>
              <a:t>Reduced COLA </a:t>
            </a:r>
          </a:p>
          <a:p>
            <a:pPr lvl="1"/>
            <a:r>
              <a:rPr lang="en-US" dirty="0" smtClean="0">
                <a:latin typeface="Helvetica "/>
              </a:rPr>
              <a:t>MSRS- General</a:t>
            </a:r>
          </a:p>
          <a:p>
            <a:pPr lvl="1"/>
            <a:r>
              <a:rPr lang="en-US" dirty="0" smtClean="0">
                <a:latin typeface="Helvetica "/>
              </a:rPr>
              <a:t>MSRS- Correctional</a:t>
            </a:r>
          </a:p>
          <a:p>
            <a:pPr lvl="1"/>
            <a:r>
              <a:rPr lang="en-US" dirty="0" smtClean="0">
                <a:latin typeface="Helvetica "/>
              </a:rPr>
              <a:t>TRA</a:t>
            </a:r>
          </a:p>
          <a:p>
            <a:pPr lvl="1"/>
            <a:r>
              <a:rPr lang="en-US" dirty="0" smtClean="0">
                <a:latin typeface="Helvetica "/>
              </a:rPr>
              <a:t>SPTRFA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Helvetica "/>
              </a:rPr>
              <a:t>Modified COLA </a:t>
            </a:r>
            <a:r>
              <a:rPr lang="en-US" dirty="0" smtClean="0">
                <a:latin typeface="Helvetica "/>
              </a:rPr>
              <a:t>structure</a:t>
            </a:r>
          </a:p>
          <a:p>
            <a:pPr lvl="1"/>
            <a:r>
              <a:rPr lang="en-US" dirty="0" smtClean="0">
                <a:latin typeface="Helvetica "/>
              </a:rPr>
              <a:t>PERA- General</a:t>
            </a:r>
          </a:p>
          <a:p>
            <a:pPr lvl="1"/>
            <a:r>
              <a:rPr lang="en-US" dirty="0" smtClean="0">
                <a:latin typeface="Helvetica "/>
              </a:rPr>
              <a:t>PERA- Correctional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Helvetica "/>
              </a:rPr>
              <a:t>Remove COLA</a:t>
            </a:r>
            <a:r>
              <a:rPr lang="en-US" dirty="0" smtClean="0">
                <a:latin typeface="Helvetica "/>
              </a:rPr>
              <a:t> trigger (most plans)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Helvetica "/>
              </a:rPr>
              <a:t>Delayed COLA </a:t>
            </a:r>
            <a:r>
              <a:rPr lang="en-US" dirty="0" smtClean="0">
                <a:latin typeface="Helvetica "/>
              </a:rPr>
              <a:t>beginning 2024 until full retirement age (except public safety plans)</a:t>
            </a:r>
          </a:p>
          <a:p>
            <a:pPr marL="457200" lvl="1" indent="0">
              <a:buNone/>
            </a:pPr>
            <a:endParaRPr lang="en-US" sz="2600" dirty="0" smtClean="0">
              <a:latin typeface="Helvetica 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1038225" y="8206"/>
            <a:ext cx="7496175" cy="7537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2018 CHANGES- IMPACT</a:t>
            </a:r>
            <a:endParaRPr lang="en-US" sz="3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8224" y="990600"/>
            <a:ext cx="7496175" cy="518659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Bipartisan</a:t>
            </a:r>
            <a:r>
              <a:rPr lang="en-US" dirty="0" smtClean="0"/>
              <a:t> support </a:t>
            </a:r>
          </a:p>
          <a:p>
            <a:pPr lvl="1"/>
            <a:r>
              <a:rPr lang="en-US" dirty="0" smtClean="0"/>
              <a:t>Passed </a:t>
            </a:r>
            <a:r>
              <a:rPr lang="en-US" b="1" dirty="0" smtClean="0">
                <a:solidFill>
                  <a:schemeClr val="accent1"/>
                </a:solidFill>
              </a:rPr>
              <a:t>unanimously</a:t>
            </a:r>
            <a:r>
              <a:rPr lang="en-US" dirty="0" smtClean="0"/>
              <a:t> at every phase of  legislative process</a:t>
            </a:r>
          </a:p>
          <a:p>
            <a:r>
              <a:rPr lang="en-US" dirty="0" smtClean="0"/>
              <a:t>Supported by </a:t>
            </a:r>
            <a:r>
              <a:rPr lang="en-US" b="1" dirty="0" smtClean="0">
                <a:solidFill>
                  <a:schemeClr val="accent1"/>
                </a:solidFill>
              </a:rPr>
              <a:t>broad coalition </a:t>
            </a:r>
            <a:r>
              <a:rPr lang="en-US" dirty="0" smtClean="0"/>
              <a:t>of unions, employers, and retiree organizations </a:t>
            </a:r>
          </a:p>
          <a:p>
            <a:r>
              <a:rPr lang="en-US" dirty="0" smtClean="0"/>
              <a:t>Total </a:t>
            </a:r>
            <a:r>
              <a:rPr lang="en-US" b="1" dirty="0">
                <a:solidFill>
                  <a:schemeClr val="accent1"/>
                </a:solidFill>
              </a:rPr>
              <a:t>savings $6.1 Billion </a:t>
            </a:r>
            <a:r>
              <a:rPr lang="en-US" dirty="0"/>
              <a:t>over 30 years</a:t>
            </a:r>
          </a:p>
          <a:p>
            <a:pPr lvl="1"/>
            <a:r>
              <a:rPr lang="en-US" dirty="0" smtClean="0"/>
              <a:t>Immediate </a:t>
            </a:r>
            <a:r>
              <a:rPr lang="en-US" b="1" dirty="0" smtClean="0">
                <a:solidFill>
                  <a:schemeClr val="accent1"/>
                </a:solidFill>
              </a:rPr>
              <a:t>liability reduction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chemeClr val="accent1"/>
                </a:solidFill>
              </a:rPr>
              <a:t>$3.4 Billion</a:t>
            </a:r>
          </a:p>
          <a:p>
            <a:pPr lvl="1"/>
            <a:r>
              <a:rPr lang="en-US" dirty="0" smtClean="0"/>
              <a:t>State contribution of </a:t>
            </a:r>
            <a:r>
              <a:rPr lang="en-US" b="1" dirty="0" smtClean="0">
                <a:solidFill>
                  <a:schemeClr val="accent1"/>
                </a:solidFill>
              </a:rPr>
              <a:t>$1 for every $3</a:t>
            </a:r>
            <a:r>
              <a:rPr lang="en-US" dirty="0" smtClean="0"/>
              <a:t> in employee contributions and benefit reductions</a:t>
            </a:r>
          </a:p>
          <a:p>
            <a:r>
              <a:rPr lang="en-US" dirty="0"/>
              <a:t>Improved </a:t>
            </a:r>
            <a:r>
              <a:rPr lang="en-US" b="1" dirty="0">
                <a:solidFill>
                  <a:schemeClr val="accent1"/>
                </a:solidFill>
              </a:rPr>
              <a:t>retirement security </a:t>
            </a:r>
            <a:r>
              <a:rPr lang="en-US" dirty="0"/>
              <a:t>for over </a:t>
            </a:r>
            <a:r>
              <a:rPr lang="en-US" b="1" dirty="0">
                <a:solidFill>
                  <a:schemeClr val="accent1"/>
                </a:solidFill>
              </a:rPr>
              <a:t>500,000 Minnesotans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1038224" y="0"/>
            <a:ext cx="7496175" cy="7537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2018 CHANGES- IMPACT</a:t>
            </a:r>
            <a:endParaRPr lang="en-US" sz="3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12223" r="7500" b="63333"/>
          <a:stretch/>
        </p:blipFill>
        <p:spPr>
          <a:xfrm>
            <a:off x="166686" y="914400"/>
            <a:ext cx="9144000" cy="318452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73702209"/>
              </p:ext>
            </p:extLst>
          </p:nvPr>
        </p:nvGraphicFramePr>
        <p:xfrm>
          <a:off x="1004886" y="3962400"/>
          <a:ext cx="74676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88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1038225" y="8206"/>
            <a:ext cx="7496175" cy="7537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NeueLT Std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2018 CHANGES- IMPACT </a:t>
            </a:r>
            <a:endParaRPr lang="en-US" sz="3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224" y="914400"/>
            <a:ext cx="7800975" cy="5262793"/>
          </a:xfrm>
        </p:spPr>
        <p:txBody>
          <a:bodyPr/>
          <a:lstStyle/>
          <a:p>
            <a:r>
              <a:rPr lang="en-US" sz="2600" dirty="0" smtClean="0"/>
              <a:t>Minnesota’s </a:t>
            </a:r>
            <a:r>
              <a:rPr lang="en-US" sz="2600" b="1" dirty="0" smtClean="0">
                <a:solidFill>
                  <a:schemeClr val="accent1"/>
                </a:solidFill>
              </a:rPr>
              <a:t>credit rating upgraded</a:t>
            </a:r>
          </a:p>
          <a:p>
            <a:pPr lvl="1"/>
            <a:r>
              <a:rPr lang="en-US" dirty="0" smtClean="0"/>
              <a:t>The 2018 legislation was well received by the national rating agencies. 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DE0F-B125-4ED0-A8B8-D3E967C34B02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43196" r="83865" b="48224"/>
          <a:stretch/>
        </p:blipFill>
        <p:spPr>
          <a:xfrm>
            <a:off x="5525057" y="2337053"/>
            <a:ext cx="1371600" cy="1280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30327" r="83865" b="61094"/>
          <a:stretch/>
        </p:blipFill>
        <p:spPr>
          <a:xfrm>
            <a:off x="3462769" y="2337053"/>
            <a:ext cx="1371600" cy="1280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17779" r="84212" b="72672"/>
          <a:stretch/>
        </p:blipFill>
        <p:spPr>
          <a:xfrm>
            <a:off x="1400481" y="2187206"/>
            <a:ext cx="1371600" cy="1467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t="51883" r="8007" b="41111"/>
          <a:stretch/>
        </p:blipFill>
        <p:spPr>
          <a:xfrm>
            <a:off x="76200" y="4038600"/>
            <a:ext cx="9144000" cy="113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oard Present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C1"/>
      </a:accent1>
      <a:accent2>
        <a:srgbClr val="323F4F"/>
      </a:accent2>
      <a:accent3>
        <a:srgbClr val="2E75B5"/>
      </a:accent3>
      <a:accent4>
        <a:srgbClr val="70AD47"/>
      </a:accent4>
      <a:accent5>
        <a:srgbClr val="DA7F24"/>
      </a:accent5>
      <a:accent6>
        <a:srgbClr val="D22030"/>
      </a:accent6>
      <a:hlink>
        <a:srgbClr val="CF0A2C"/>
      </a:hlink>
      <a:folHlink>
        <a:srgbClr val="041E41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ombined Fund">
  <a:themeElements>
    <a:clrScheme name="Combined Fund Theme">
      <a:dk1>
        <a:srgbClr val="63666A"/>
      </a:dk1>
      <a:lt1>
        <a:sysClr val="window" lastClr="FFFFFF"/>
      </a:lt1>
      <a:dk2>
        <a:srgbClr val="44546A"/>
      </a:dk2>
      <a:lt2>
        <a:srgbClr val="E7E6E6"/>
      </a:lt2>
      <a:accent1>
        <a:srgbClr val="171C8F"/>
      </a:accent1>
      <a:accent2>
        <a:srgbClr val="00A3AD"/>
      </a:accent2>
      <a:accent3>
        <a:srgbClr val="78BE43"/>
      </a:accent3>
      <a:accent4>
        <a:srgbClr val="63666A"/>
      </a:accent4>
      <a:accent5>
        <a:srgbClr val="FFFFFF"/>
      </a:accent5>
      <a:accent6>
        <a:srgbClr val="D22030"/>
      </a:accent6>
      <a:hlink>
        <a:srgbClr val="CF0A2C"/>
      </a:hlink>
      <a:folHlink>
        <a:srgbClr val="041E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PTRFA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hevron_4_3 (Legislativ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ev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ve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39028</TotalTime>
  <Words>1855</Words>
  <Application>Microsoft Office PowerPoint</Application>
  <PresentationFormat>On-screen Show (4:3)</PresentationFormat>
  <Paragraphs>438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52" baseType="lpstr">
      <vt:lpstr>Arial</vt:lpstr>
      <vt:lpstr>Arial Narrow</vt:lpstr>
      <vt:lpstr>Calibri</vt:lpstr>
      <vt:lpstr>Calibri Light</vt:lpstr>
      <vt:lpstr>Cambria</vt:lpstr>
      <vt:lpstr>Century</vt:lpstr>
      <vt:lpstr>Century Gothic</vt:lpstr>
      <vt:lpstr>Courier New</vt:lpstr>
      <vt:lpstr>Garamond</vt:lpstr>
      <vt:lpstr>Georgia</vt:lpstr>
      <vt:lpstr>Helvetica </vt:lpstr>
      <vt:lpstr>HelveticaNeueLT Std</vt:lpstr>
      <vt:lpstr>Lucida Grande</vt:lpstr>
      <vt:lpstr>Perpetua</vt:lpstr>
      <vt:lpstr>Times New Roman</vt:lpstr>
      <vt:lpstr>Verdana</vt:lpstr>
      <vt:lpstr>Wingdings</vt:lpstr>
      <vt:lpstr>Retrospect</vt:lpstr>
      <vt:lpstr>Combined Fund</vt:lpstr>
      <vt:lpstr>Custom Design</vt:lpstr>
      <vt:lpstr>SPTRFATheme</vt:lpstr>
      <vt:lpstr>Chevron_4_3 (Legislative)</vt:lpstr>
      <vt:lpstr>Level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Plan Overview (June 30, 2018)</vt:lpstr>
      <vt:lpstr>Correctional Plan Overview (June 30, 2018)</vt:lpstr>
      <vt:lpstr>State Patrol Plan Overview (June 30, 2018)</vt:lpstr>
      <vt:lpstr>PowerPoint Presentation</vt:lpstr>
      <vt:lpstr>Judges Plan Overview (June 30, 2018)</vt:lpstr>
      <vt:lpstr>PowerPoint Presentation</vt:lpstr>
      <vt:lpstr>Additional Plans (June 30, 2018)</vt:lpstr>
      <vt:lpstr>General Plan Overview (June 30, 2018)</vt:lpstr>
      <vt:lpstr>Police &amp; Fire Plan Overview (June 30, 2018)</vt:lpstr>
      <vt:lpstr>Correctional Plan Overview (June 30, 2018)</vt:lpstr>
      <vt:lpstr>PowerPoint Presentation</vt:lpstr>
      <vt:lpstr>Additional Plans (June 30, 2018)</vt:lpstr>
      <vt:lpstr>Plan Overview (June 30, 2018)</vt:lpstr>
      <vt:lpstr>  Annual Direct State Funding  </vt:lpstr>
      <vt:lpstr>State Funding for School Districts   </vt:lpstr>
      <vt:lpstr>   Funding Projections</vt:lpstr>
      <vt:lpstr>Plan Overview (June 30, 2018)</vt:lpstr>
      <vt:lpstr>PowerPoint Presentation</vt:lpstr>
      <vt:lpstr>PowerPoint Presentation</vt:lpstr>
    </vt:vector>
  </TitlesOfParts>
  <Company>MSRS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cwburkitt</dc:creator>
  <cp:lastModifiedBy>Erin Leonard</cp:lastModifiedBy>
  <cp:revision>702</cp:revision>
  <cp:lastPrinted>2019-03-04T23:43:57Z</cp:lastPrinted>
  <dcterms:created xsi:type="dcterms:W3CDTF">2015-08-27T19:14:39Z</dcterms:created>
  <dcterms:modified xsi:type="dcterms:W3CDTF">2019-03-05T15:06:55Z</dcterms:modified>
</cp:coreProperties>
</file>